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Catamaran ExtraLight" panose="020B0604020202020204" charset="0"/>
      <p:regular r:id="rId28"/>
      <p:bold r:id="rId29"/>
    </p:embeddedFont>
    <p:embeddedFont>
      <p:font typeface="Catamaran Light" panose="020B0604020202020204" charset="0"/>
      <p:regular r:id="rId30"/>
      <p:bold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1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orient="horz" pos="451">
          <p15:clr>
            <a:srgbClr val="9AA0A6"/>
          </p15:clr>
        </p15:guide>
        <p15:guide id="4" orient="horz" pos="14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817">
          <p15:clr>
            <a:srgbClr val="9AA0A6"/>
          </p15:clr>
        </p15:guide>
        <p15:guide id="7" pos="126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bYMAnfLBfFcWFtNmtvo0F/DPI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2A847-F63C-47C1-8E83-88EB1875C50F}">
  <a:tblStyle styleId="{9FA2A847-F63C-47C1-8E83-88EB1875C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891"/>
        <p:guide orient="horz" pos="227"/>
        <p:guide orient="horz" pos="451"/>
        <p:guide orient="horz" pos="1406"/>
        <p:guide pos="2880"/>
        <p:guide orient="horz" pos="1817"/>
        <p:guide pos="1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Once we built the OLS model, let’s check the gauss markov assumptions.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 check the multicolinearity: we should demonstrated it,mathematically, by calculating the variation inflation factor.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highlight>
                  <a:srgbClr val="FFFFFF"/>
                </a:highlight>
              </a:rPr>
              <a:t>We can deduce that there are signs of positive autocorrelation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48fefeb94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848fefeb94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, for the case of </a:t>
            </a:r>
            <a:r>
              <a:rPr lang="fr-FR" dirty="0" err="1"/>
              <a:t>campinas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clean </a:t>
            </a:r>
            <a:r>
              <a:rPr lang="fr-FR" dirty="0" err="1"/>
              <a:t>our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and </a:t>
            </a:r>
            <a:r>
              <a:rPr lang="fr-FR" dirty="0" err="1"/>
              <a:t>see</a:t>
            </a:r>
            <a:r>
              <a:rPr lang="fr-FR" dirty="0"/>
              <a:t> the impact on the model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48fefeb94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848fefeb94_9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000">
                <a:solidFill>
                  <a:srgbClr val="777777"/>
                </a:solidFill>
                <a:highlight>
                  <a:srgbClr val="FFFFFF"/>
                </a:highlight>
              </a:rPr>
              <a:t>After removing outliers, assumption </a:t>
            </a:r>
            <a:r>
              <a:rPr lang="fr-FR" sz="1000" b="1">
                <a:solidFill>
                  <a:srgbClr val="777777"/>
                </a:solidFill>
                <a:highlight>
                  <a:srgbClr val="FFFFFF"/>
                </a:highlight>
              </a:rPr>
              <a:t>still not met perfectly.  Eventually, processing </a:t>
            </a:r>
            <a:r>
              <a:rPr lang="fr-FR" sz="1050">
                <a:highlight>
                  <a:srgbClr val="FFFFFF"/>
                </a:highlight>
              </a:rPr>
              <a:t>nonlinear transformation or looking for other type of regression. </a:t>
            </a:r>
            <a:endParaRPr sz="1000" b="1">
              <a:solidFill>
                <a:srgbClr val="77777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48fefeb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848fefeb9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48fefeb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848fefeb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48fefeb9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848fefeb9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48fefeb9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848fefeb9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48fefeb9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848fefeb9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48fefeb94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48fefeb94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We can see, obvsiouly that the average of the rent cost vary from one city to another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First city to analyse is campinas.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- Based on this model and after doing p-hacking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2"/>
          <p:cNvGrpSpPr/>
          <p:nvPr/>
        </p:nvGrpSpPr>
        <p:grpSpPr>
          <a:xfrm>
            <a:off x="-45525" y="-38850"/>
            <a:ext cx="9218325" cy="5221200"/>
            <a:chOff x="-45525" y="-38850"/>
            <a:chExt cx="9218325" cy="5221200"/>
          </a:xfrm>
        </p:grpSpPr>
        <p:cxnSp>
          <p:nvCxnSpPr>
            <p:cNvPr id="10" name="Google Shape;10;p52"/>
            <p:cNvCxnSpPr/>
            <p:nvPr/>
          </p:nvCxnSpPr>
          <p:spPr>
            <a:xfrm>
              <a:off x="7386275" y="942925"/>
              <a:ext cx="17577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52"/>
            <p:cNvCxnSpPr/>
            <p:nvPr/>
          </p:nvCxnSpPr>
          <p:spPr>
            <a:xfrm>
              <a:off x="4096400" y="4301575"/>
              <a:ext cx="32829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52"/>
            <p:cNvCxnSpPr/>
            <p:nvPr/>
          </p:nvCxnSpPr>
          <p:spPr>
            <a:xfrm>
              <a:off x="4096400" y="-3885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52"/>
            <p:cNvCxnSpPr/>
            <p:nvPr/>
          </p:nvCxnSpPr>
          <p:spPr>
            <a:xfrm>
              <a:off x="-45525" y="2306450"/>
              <a:ext cx="41493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52"/>
            <p:cNvCxnSpPr/>
            <p:nvPr/>
          </p:nvCxnSpPr>
          <p:spPr>
            <a:xfrm>
              <a:off x="-45525" y="2985625"/>
              <a:ext cx="41493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52"/>
            <p:cNvCxnSpPr/>
            <p:nvPr/>
          </p:nvCxnSpPr>
          <p:spPr>
            <a:xfrm>
              <a:off x="7379200" y="-3885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16;p52"/>
            <p:cNvSpPr/>
            <p:nvPr/>
          </p:nvSpPr>
          <p:spPr>
            <a:xfrm>
              <a:off x="7407900" y="0"/>
              <a:ext cx="1764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2"/>
            <p:cNvSpPr/>
            <p:nvPr/>
          </p:nvSpPr>
          <p:spPr>
            <a:xfrm>
              <a:off x="4104225" y="4301575"/>
              <a:ext cx="3282900" cy="8418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52"/>
          <p:cNvSpPr txBox="1">
            <a:spLocks noGrp="1"/>
          </p:cNvSpPr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52"/>
          <p:cNvSpPr txBox="1">
            <a:spLocks noGrp="1"/>
          </p:cNvSpPr>
          <p:nvPr>
            <p:ph type="subTitle" idx="1"/>
          </p:nvPr>
        </p:nvSpPr>
        <p:spPr>
          <a:xfrm>
            <a:off x="4343425" y="3340200"/>
            <a:ext cx="21987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2">
    <p:bg>
      <p:bgPr>
        <a:solidFill>
          <a:srgbClr val="D8593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1"/>
          <p:cNvGrpSpPr/>
          <p:nvPr/>
        </p:nvGrpSpPr>
        <p:grpSpPr>
          <a:xfrm>
            <a:off x="-30750" y="-38700"/>
            <a:ext cx="9189300" cy="5221200"/>
            <a:chOff x="-30750" y="-38700"/>
            <a:chExt cx="9189300" cy="5221200"/>
          </a:xfrm>
        </p:grpSpPr>
        <p:sp>
          <p:nvSpPr>
            <p:cNvPr id="112" name="Google Shape;112;p61"/>
            <p:cNvSpPr/>
            <p:nvPr/>
          </p:nvSpPr>
          <p:spPr>
            <a:xfrm>
              <a:off x="3730925" y="0"/>
              <a:ext cx="16743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61"/>
            <p:cNvCxnSpPr/>
            <p:nvPr/>
          </p:nvCxnSpPr>
          <p:spPr>
            <a:xfrm>
              <a:off x="5437850" y="-3870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61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61"/>
            <p:cNvCxnSpPr/>
            <p:nvPr/>
          </p:nvCxnSpPr>
          <p:spPr>
            <a:xfrm>
              <a:off x="3697325" y="-3870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6" name="Google Shape;116;p61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1"/>
          <p:cNvSpPr txBox="1">
            <a:spLocks noGrp="1"/>
          </p:cNvSpPr>
          <p:nvPr>
            <p:ph type="subTitle" idx="1"/>
          </p:nvPr>
        </p:nvSpPr>
        <p:spPr>
          <a:xfrm>
            <a:off x="730725" y="3037375"/>
            <a:ext cx="2345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61"/>
          <p:cNvSpPr txBox="1">
            <a:spLocks noGrp="1"/>
          </p:cNvSpPr>
          <p:nvPr>
            <p:ph type="subTitle" idx="2"/>
          </p:nvPr>
        </p:nvSpPr>
        <p:spPr>
          <a:xfrm>
            <a:off x="6060462" y="3037375"/>
            <a:ext cx="23451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2"/>
          <p:cNvGrpSpPr/>
          <p:nvPr/>
        </p:nvGrpSpPr>
        <p:grpSpPr>
          <a:xfrm>
            <a:off x="-30750" y="-38850"/>
            <a:ext cx="9205675" cy="5221200"/>
            <a:chOff x="-30750" y="-38850"/>
            <a:chExt cx="9205675" cy="5221200"/>
          </a:xfrm>
        </p:grpSpPr>
        <p:grpSp>
          <p:nvGrpSpPr>
            <p:cNvPr id="121" name="Google Shape;121;p62"/>
            <p:cNvGrpSpPr/>
            <p:nvPr/>
          </p:nvGrpSpPr>
          <p:grpSpPr>
            <a:xfrm>
              <a:off x="8422825" y="-38850"/>
              <a:ext cx="752100" cy="5221200"/>
              <a:chOff x="8422825" y="-38850"/>
              <a:chExt cx="752100" cy="5221200"/>
            </a:xfrm>
          </p:grpSpPr>
          <p:cxnSp>
            <p:nvCxnSpPr>
              <p:cNvPr id="122" name="Google Shape;122;p62"/>
              <p:cNvCxnSpPr/>
              <p:nvPr/>
            </p:nvCxnSpPr>
            <p:spPr>
              <a:xfrm>
                <a:off x="8426700" y="-38850"/>
                <a:ext cx="0" cy="52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23" name="Google Shape;123;p62"/>
              <p:cNvSpPr/>
              <p:nvPr/>
            </p:nvSpPr>
            <p:spPr>
              <a:xfrm>
                <a:off x="8464800" y="4236900"/>
                <a:ext cx="679200" cy="906600"/>
              </a:xfrm>
              <a:prstGeom prst="rect">
                <a:avLst/>
              </a:prstGeom>
              <a:solidFill>
                <a:srgbClr val="D85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4" name="Google Shape;124;p62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25" name="Google Shape;125;p62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6" name="Google Shape;126;p62"/>
          <p:cNvSpPr txBox="1">
            <a:spLocks noGrp="1"/>
          </p:cNvSpPr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63"/>
          <p:cNvGrpSpPr/>
          <p:nvPr/>
        </p:nvGrpSpPr>
        <p:grpSpPr>
          <a:xfrm flipH="1">
            <a:off x="-12585" y="-38850"/>
            <a:ext cx="9161400" cy="5221200"/>
            <a:chOff x="-12585" y="-38850"/>
            <a:chExt cx="9161400" cy="5221200"/>
          </a:xfrm>
        </p:grpSpPr>
        <p:cxnSp>
          <p:nvCxnSpPr>
            <p:cNvPr id="129" name="Google Shape;129;p63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63"/>
            <p:cNvCxnSpPr/>
            <p:nvPr/>
          </p:nvCxnSpPr>
          <p:spPr>
            <a:xfrm>
              <a:off x="8426700" y="-3885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63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63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63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64"/>
          <p:cNvGrpSpPr/>
          <p:nvPr/>
        </p:nvGrpSpPr>
        <p:grpSpPr>
          <a:xfrm>
            <a:off x="375" y="4153650"/>
            <a:ext cx="9164400" cy="1028655"/>
            <a:chOff x="375" y="4153650"/>
            <a:chExt cx="9164400" cy="1028655"/>
          </a:xfrm>
        </p:grpSpPr>
        <p:sp>
          <p:nvSpPr>
            <p:cNvPr id="136" name="Google Shape;136;p64"/>
            <p:cNvSpPr/>
            <p:nvPr/>
          </p:nvSpPr>
          <p:spPr>
            <a:xfrm flipH="1">
              <a:off x="8434050" y="4153650"/>
              <a:ext cx="719400" cy="9879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64"/>
            <p:cNvCxnSpPr/>
            <p:nvPr/>
          </p:nvCxnSpPr>
          <p:spPr>
            <a:xfrm>
              <a:off x="375" y="4153650"/>
              <a:ext cx="91644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64"/>
            <p:cNvCxnSpPr/>
            <p:nvPr/>
          </p:nvCxnSpPr>
          <p:spPr>
            <a:xfrm>
              <a:off x="8427675" y="4164705"/>
              <a:ext cx="0" cy="10176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9" name="Google Shape;139;p64"/>
          <p:cNvSpPr txBox="1">
            <a:spLocks noGrp="1"/>
          </p:cNvSpPr>
          <p:nvPr>
            <p:ph type="title" hasCustomPrompt="1"/>
          </p:nvPr>
        </p:nvSpPr>
        <p:spPr>
          <a:xfrm>
            <a:off x="716250" y="1641375"/>
            <a:ext cx="771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64"/>
          <p:cNvSpPr txBox="1">
            <a:spLocks noGrp="1"/>
          </p:cNvSpPr>
          <p:nvPr>
            <p:ph type="body" idx="1"/>
          </p:nvPr>
        </p:nvSpPr>
        <p:spPr>
          <a:xfrm>
            <a:off x="716325" y="3239575"/>
            <a:ext cx="77115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solidFill>
          <a:srgbClr val="D8593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65"/>
          <p:cNvGrpSpPr/>
          <p:nvPr/>
        </p:nvGrpSpPr>
        <p:grpSpPr>
          <a:xfrm>
            <a:off x="-12585" y="-37200"/>
            <a:ext cx="9158825" cy="5186775"/>
            <a:chOff x="-12585" y="-37200"/>
            <a:chExt cx="9158825" cy="5186775"/>
          </a:xfrm>
        </p:grpSpPr>
        <p:grpSp>
          <p:nvGrpSpPr>
            <p:cNvPr id="143" name="Google Shape;143;p65"/>
            <p:cNvGrpSpPr/>
            <p:nvPr/>
          </p:nvGrpSpPr>
          <p:grpSpPr>
            <a:xfrm>
              <a:off x="-2260" y="-37200"/>
              <a:ext cx="9148500" cy="5186775"/>
              <a:chOff x="-2260" y="-37200"/>
              <a:chExt cx="9148500" cy="5186775"/>
            </a:xfrm>
          </p:grpSpPr>
          <p:cxnSp>
            <p:nvCxnSpPr>
              <p:cNvPr id="144" name="Google Shape;144;p65"/>
              <p:cNvCxnSpPr/>
              <p:nvPr/>
            </p:nvCxnSpPr>
            <p:spPr>
              <a:xfrm>
                <a:off x="8424125" y="943875"/>
                <a:ext cx="0" cy="42057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" name="Google Shape;145;p65"/>
              <p:cNvCxnSpPr/>
              <p:nvPr/>
            </p:nvCxnSpPr>
            <p:spPr>
              <a:xfrm rot="10800000">
                <a:off x="-2260" y="942900"/>
                <a:ext cx="9148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" name="Google Shape;146;p65"/>
              <p:cNvCxnSpPr/>
              <p:nvPr/>
            </p:nvCxnSpPr>
            <p:spPr>
              <a:xfrm>
                <a:off x="723425" y="-2075"/>
                <a:ext cx="0" cy="51495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" name="Google Shape;147;p65"/>
              <p:cNvCxnSpPr/>
              <p:nvPr/>
            </p:nvCxnSpPr>
            <p:spPr>
              <a:xfrm>
                <a:off x="3304475" y="-37200"/>
                <a:ext cx="0" cy="347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" name="Google Shape;148;p65"/>
              <p:cNvCxnSpPr/>
              <p:nvPr/>
            </p:nvCxnSpPr>
            <p:spPr>
              <a:xfrm>
                <a:off x="5843075" y="940200"/>
                <a:ext cx="0" cy="2502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9" name="Google Shape;149;p65"/>
              <p:cNvSpPr/>
              <p:nvPr/>
            </p:nvSpPr>
            <p:spPr>
              <a:xfrm>
                <a:off x="714500" y="3442300"/>
                <a:ext cx="7710600" cy="1701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65"/>
              <p:cNvSpPr/>
              <p:nvPr/>
            </p:nvSpPr>
            <p:spPr>
              <a:xfrm>
                <a:off x="717750" y="0"/>
                <a:ext cx="2586600" cy="942900"/>
              </a:xfrm>
              <a:prstGeom prst="rect">
                <a:avLst/>
              </a:prstGeom>
              <a:solidFill>
                <a:srgbClr val="F3F3F3">
                  <a:alpha val="5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5"/>
            <p:cNvGrpSpPr/>
            <p:nvPr/>
          </p:nvGrpSpPr>
          <p:grpSpPr>
            <a:xfrm flipH="1">
              <a:off x="-12585" y="4165800"/>
              <a:ext cx="721140" cy="977700"/>
              <a:chOff x="8427675" y="4165800"/>
              <a:chExt cx="721140" cy="977700"/>
            </a:xfrm>
          </p:grpSpPr>
          <p:sp>
            <p:nvSpPr>
              <p:cNvPr id="152" name="Google Shape;152;p65"/>
              <p:cNvSpPr/>
              <p:nvPr/>
            </p:nvSpPr>
            <p:spPr>
              <a:xfrm>
                <a:off x="8427675" y="4165800"/>
                <a:ext cx="717900" cy="977700"/>
              </a:xfrm>
              <a:prstGeom prst="rect">
                <a:avLst/>
              </a:prstGeom>
              <a:solidFill>
                <a:srgbClr val="F3F3F3">
                  <a:alpha val="5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5"/>
              <p:cNvCxnSpPr/>
              <p:nvPr/>
            </p:nvCxnSpPr>
            <p:spPr>
              <a:xfrm rot="10800000">
                <a:off x="8439315" y="4165800"/>
                <a:ext cx="709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54" name="Google Shape;154;p65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5"/>
          <p:cNvSpPr txBox="1">
            <a:spLocks noGrp="1"/>
          </p:cNvSpPr>
          <p:nvPr>
            <p:ph type="title" idx="2"/>
          </p:nvPr>
        </p:nvSpPr>
        <p:spPr>
          <a:xfrm>
            <a:off x="975200" y="3677000"/>
            <a:ext cx="211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6" name="Google Shape;156;p65"/>
          <p:cNvSpPr txBox="1">
            <a:spLocks noGrp="1"/>
          </p:cNvSpPr>
          <p:nvPr>
            <p:ph type="title" idx="3"/>
          </p:nvPr>
        </p:nvSpPr>
        <p:spPr>
          <a:xfrm>
            <a:off x="3510275" y="3677000"/>
            <a:ext cx="211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65"/>
          <p:cNvSpPr txBox="1">
            <a:spLocks noGrp="1"/>
          </p:cNvSpPr>
          <p:nvPr>
            <p:ph type="title" idx="4"/>
          </p:nvPr>
        </p:nvSpPr>
        <p:spPr>
          <a:xfrm>
            <a:off x="6047925" y="3677000"/>
            <a:ext cx="211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8" name="Google Shape;158;p65"/>
          <p:cNvSpPr txBox="1">
            <a:spLocks noGrp="1"/>
          </p:cNvSpPr>
          <p:nvPr>
            <p:ph type="subTitle" idx="1"/>
          </p:nvPr>
        </p:nvSpPr>
        <p:spPr>
          <a:xfrm>
            <a:off x="975200" y="4161792"/>
            <a:ext cx="21183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65"/>
          <p:cNvSpPr txBox="1">
            <a:spLocks noGrp="1"/>
          </p:cNvSpPr>
          <p:nvPr>
            <p:ph type="subTitle" idx="5"/>
          </p:nvPr>
        </p:nvSpPr>
        <p:spPr>
          <a:xfrm>
            <a:off x="3512850" y="4161792"/>
            <a:ext cx="21183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65"/>
          <p:cNvSpPr txBox="1">
            <a:spLocks noGrp="1"/>
          </p:cNvSpPr>
          <p:nvPr>
            <p:ph type="subTitle" idx="6"/>
          </p:nvPr>
        </p:nvSpPr>
        <p:spPr>
          <a:xfrm>
            <a:off x="6047925" y="4161792"/>
            <a:ext cx="21183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BLANK_1_1_1_1_1_1">
    <p:bg>
      <p:bgPr>
        <a:solidFill>
          <a:srgbClr val="D8593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6"/>
          <p:cNvSpPr txBox="1">
            <a:spLocks noGrp="1"/>
          </p:cNvSpPr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3" name="Google Shape;163;p66"/>
          <p:cNvSpPr txBox="1">
            <a:spLocks noGrp="1"/>
          </p:cNvSpPr>
          <p:nvPr>
            <p:ph type="subTitle" idx="1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66"/>
          <p:cNvSpPr txBox="1"/>
          <p:nvPr/>
        </p:nvSpPr>
        <p:spPr>
          <a:xfrm>
            <a:off x="1907475" y="3023650"/>
            <a:ext cx="25581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CREDITS: This presentation template was created by </a:t>
            </a:r>
            <a:r>
              <a:rPr lang="fr-FR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fr-FR" sz="9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, including icons by </a:t>
            </a:r>
            <a:r>
              <a:rPr lang="fr-FR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Flaticon</a:t>
            </a:r>
            <a:r>
              <a:rPr lang="fr-FR" sz="9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, and infographics &amp; images by </a:t>
            </a:r>
            <a:r>
              <a:rPr lang="fr-FR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/>
              </a:rPr>
              <a:t>Freepik</a:t>
            </a:r>
            <a:endParaRPr sz="900" b="1" i="0" u="none" strike="noStrike" cap="none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3F3F3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3F3F3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" name="Google Shape;167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rgbClr val="D8593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3"/>
          <p:cNvGrpSpPr/>
          <p:nvPr/>
        </p:nvGrpSpPr>
        <p:grpSpPr>
          <a:xfrm>
            <a:off x="-28200" y="-11675"/>
            <a:ext cx="9177000" cy="5194500"/>
            <a:chOff x="-28200" y="-11675"/>
            <a:chExt cx="9177000" cy="5194500"/>
          </a:xfrm>
        </p:grpSpPr>
        <p:grpSp>
          <p:nvGrpSpPr>
            <p:cNvPr id="22" name="Google Shape;22;p53"/>
            <p:cNvGrpSpPr/>
            <p:nvPr/>
          </p:nvGrpSpPr>
          <p:grpSpPr>
            <a:xfrm>
              <a:off x="-28200" y="-11675"/>
              <a:ext cx="9177000" cy="5194200"/>
              <a:chOff x="-28200" y="-11675"/>
              <a:chExt cx="9177000" cy="5194200"/>
            </a:xfrm>
          </p:grpSpPr>
          <p:cxnSp>
            <p:nvCxnSpPr>
              <p:cNvPr id="23" name="Google Shape;23;p53"/>
              <p:cNvCxnSpPr/>
              <p:nvPr/>
            </p:nvCxnSpPr>
            <p:spPr>
              <a:xfrm rot="10800000">
                <a:off x="-28200" y="942900"/>
                <a:ext cx="91770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24;p53"/>
              <p:cNvCxnSpPr/>
              <p:nvPr/>
            </p:nvCxnSpPr>
            <p:spPr>
              <a:xfrm>
                <a:off x="8426700" y="-11675"/>
                <a:ext cx="0" cy="5194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5" name="Google Shape;25;p53"/>
            <p:cNvCxnSpPr/>
            <p:nvPr/>
          </p:nvCxnSpPr>
          <p:spPr>
            <a:xfrm>
              <a:off x="730727" y="-8075"/>
              <a:ext cx="0" cy="51909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53"/>
            <p:cNvSpPr/>
            <p:nvPr/>
          </p:nvSpPr>
          <p:spPr>
            <a:xfrm>
              <a:off x="3053400" y="-8075"/>
              <a:ext cx="6092700" cy="9510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" name="Google Shape;27;p53"/>
          <p:cNvCxnSpPr/>
          <p:nvPr/>
        </p:nvCxnSpPr>
        <p:spPr>
          <a:xfrm>
            <a:off x="3053390" y="-8075"/>
            <a:ext cx="0" cy="5190900"/>
          </a:xfrm>
          <a:prstGeom prst="straightConnector1">
            <a:avLst/>
          </a:prstGeom>
          <a:noFill/>
          <a:ln w="762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53"/>
          <p:cNvSpPr txBox="1">
            <a:spLocks noGrp="1"/>
          </p:cNvSpPr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53"/>
          <p:cNvSpPr txBox="1">
            <a:spLocks noGrp="1"/>
          </p:cNvSpPr>
          <p:nvPr>
            <p:ph type="subTitle" idx="1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53"/>
          <p:cNvSpPr txBox="1">
            <a:spLocks noGrp="1"/>
          </p:cNvSpPr>
          <p:nvPr>
            <p:ph type="ctrTitle" idx="2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subTitle" idx="3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3"/>
          <p:cNvSpPr txBox="1">
            <a:spLocks noGrp="1"/>
          </p:cNvSpPr>
          <p:nvPr>
            <p:ph type="ctrTitle" idx="4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subTitle" idx="5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ctrTitle" idx="6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subTitle" idx="7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>
            <a:spLocks noGrp="1"/>
          </p:cNvSpPr>
          <p:nvPr>
            <p:ph type="body" idx="1"/>
          </p:nvPr>
        </p:nvSpPr>
        <p:spPr>
          <a:xfrm>
            <a:off x="5368200" y="2657925"/>
            <a:ext cx="2853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title"/>
          </p:nvPr>
        </p:nvSpPr>
        <p:spPr>
          <a:xfrm>
            <a:off x="6553013" y="932775"/>
            <a:ext cx="16689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4"/>
          <p:cNvCxnSpPr/>
          <p:nvPr/>
        </p:nvCxnSpPr>
        <p:spPr>
          <a:xfrm>
            <a:off x="4696151" y="-38850"/>
            <a:ext cx="0" cy="5221200"/>
          </a:xfrm>
          <a:prstGeom prst="straightConnector1">
            <a:avLst/>
          </a:prstGeom>
          <a:noFill/>
          <a:ln w="762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54"/>
          <p:cNvSpPr/>
          <p:nvPr/>
        </p:nvSpPr>
        <p:spPr>
          <a:xfrm>
            <a:off x="8459700" y="0"/>
            <a:ext cx="684300" cy="942900"/>
          </a:xfrm>
          <a:prstGeom prst="rect">
            <a:avLst/>
          </a:prstGeom>
          <a:solidFill>
            <a:srgbClr val="F3F3F3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54"/>
          <p:cNvCxnSpPr/>
          <p:nvPr/>
        </p:nvCxnSpPr>
        <p:spPr>
          <a:xfrm rot="10800000">
            <a:off x="4710300" y="942900"/>
            <a:ext cx="4433700" cy="0"/>
          </a:xfrm>
          <a:prstGeom prst="straightConnector1">
            <a:avLst/>
          </a:prstGeom>
          <a:noFill/>
          <a:ln w="762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54"/>
          <p:cNvCxnSpPr/>
          <p:nvPr/>
        </p:nvCxnSpPr>
        <p:spPr>
          <a:xfrm>
            <a:off x="8427676" y="-38850"/>
            <a:ext cx="0" cy="5221200"/>
          </a:xfrm>
          <a:prstGeom prst="straightConnector1">
            <a:avLst/>
          </a:prstGeom>
          <a:noFill/>
          <a:ln w="762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">
    <p:bg>
      <p:bgPr>
        <a:solidFill>
          <a:srgbClr val="D8593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5"/>
          <p:cNvGrpSpPr/>
          <p:nvPr/>
        </p:nvGrpSpPr>
        <p:grpSpPr>
          <a:xfrm>
            <a:off x="-12725" y="-23185"/>
            <a:ext cx="9161540" cy="5188235"/>
            <a:chOff x="-12725" y="-23185"/>
            <a:chExt cx="9161540" cy="5188235"/>
          </a:xfrm>
        </p:grpSpPr>
        <p:cxnSp>
          <p:nvCxnSpPr>
            <p:cNvPr id="45" name="Google Shape;45;p55"/>
            <p:cNvCxnSpPr/>
            <p:nvPr/>
          </p:nvCxnSpPr>
          <p:spPr>
            <a:xfrm rot="10800000">
              <a:off x="-12725" y="4165800"/>
              <a:ext cx="9552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" name="Google Shape;46;p55"/>
            <p:cNvSpPr/>
            <p:nvPr/>
          </p:nvSpPr>
          <p:spPr>
            <a:xfrm>
              <a:off x="730725" y="954850"/>
              <a:ext cx="7696800" cy="4210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55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" name="Google Shape;48;p55"/>
            <p:cNvSpPr/>
            <p:nvPr/>
          </p:nvSpPr>
          <p:spPr>
            <a:xfrm>
              <a:off x="0" y="4200600"/>
              <a:ext cx="719400" cy="9429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" name="Google Shape;49;p55"/>
            <p:cNvCxnSpPr/>
            <p:nvPr/>
          </p:nvCxnSpPr>
          <p:spPr>
            <a:xfrm>
              <a:off x="719275" y="-23185"/>
              <a:ext cx="0" cy="51684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" name="Google Shape;50;p55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ctrTitle" idx="2"/>
          </p:nvPr>
        </p:nvSpPr>
        <p:spPr>
          <a:xfrm>
            <a:off x="1101600" y="376195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subTitle" idx="1"/>
          </p:nvPr>
        </p:nvSpPr>
        <p:spPr>
          <a:xfrm>
            <a:off x="1101600" y="398832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ctrTitle" idx="3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subTitle" idx="4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ctrTitle" idx="5"/>
          </p:nvPr>
        </p:nvSpPr>
        <p:spPr>
          <a:xfrm>
            <a:off x="3510600" y="376195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subTitle" idx="6"/>
          </p:nvPr>
        </p:nvSpPr>
        <p:spPr>
          <a:xfrm>
            <a:off x="3510600" y="398832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ctrTitle" idx="7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55"/>
          <p:cNvSpPr txBox="1">
            <a:spLocks noGrp="1"/>
          </p:cNvSpPr>
          <p:nvPr>
            <p:ph type="subTitle" idx="8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55"/>
          <p:cNvSpPr txBox="1">
            <a:spLocks noGrp="1"/>
          </p:cNvSpPr>
          <p:nvPr>
            <p:ph type="ctrTitle" idx="9"/>
          </p:nvPr>
        </p:nvSpPr>
        <p:spPr>
          <a:xfrm>
            <a:off x="5919600" y="376195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subTitle" idx="13"/>
          </p:nvPr>
        </p:nvSpPr>
        <p:spPr>
          <a:xfrm>
            <a:off x="5919600" y="398832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55"/>
          <p:cNvSpPr txBox="1">
            <a:spLocks noGrp="1"/>
          </p:cNvSpPr>
          <p:nvPr>
            <p:ph type="ctrTitle" idx="14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55"/>
          <p:cNvSpPr txBox="1">
            <a:spLocks noGrp="1"/>
          </p:cNvSpPr>
          <p:nvPr>
            <p:ph type="subTitle" idx="15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56"/>
          <p:cNvGrpSpPr/>
          <p:nvPr/>
        </p:nvGrpSpPr>
        <p:grpSpPr>
          <a:xfrm>
            <a:off x="-7500" y="-38850"/>
            <a:ext cx="9159000" cy="5221200"/>
            <a:chOff x="-5150" y="-38850"/>
            <a:chExt cx="9159000" cy="5221200"/>
          </a:xfrm>
        </p:grpSpPr>
        <p:cxnSp>
          <p:nvCxnSpPr>
            <p:cNvPr id="65" name="Google Shape;65;p56"/>
            <p:cNvCxnSpPr/>
            <p:nvPr/>
          </p:nvCxnSpPr>
          <p:spPr>
            <a:xfrm rot="10800000">
              <a:off x="-5150" y="942900"/>
              <a:ext cx="91590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56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" name="Google Shape;67;p56"/>
            <p:cNvSpPr/>
            <p:nvPr/>
          </p:nvSpPr>
          <p:spPr>
            <a:xfrm>
              <a:off x="-5150" y="0"/>
              <a:ext cx="722400" cy="9429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6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6"/>
          <p:cNvSpPr txBox="1">
            <a:spLocks noGrp="1"/>
          </p:cNvSpPr>
          <p:nvPr>
            <p:ph type="ctrTitle" idx="2"/>
          </p:nvPr>
        </p:nvSpPr>
        <p:spPr>
          <a:xfrm>
            <a:off x="1629725" y="3498925"/>
            <a:ext cx="2225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subTitle" idx="1"/>
          </p:nvPr>
        </p:nvSpPr>
        <p:spPr>
          <a:xfrm>
            <a:off x="1629725" y="3810575"/>
            <a:ext cx="22257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ctrTitle" idx="3"/>
          </p:nvPr>
        </p:nvSpPr>
        <p:spPr>
          <a:xfrm>
            <a:off x="5288600" y="3498925"/>
            <a:ext cx="2225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2" name="Google Shape;72;p56"/>
          <p:cNvSpPr txBox="1">
            <a:spLocks noGrp="1"/>
          </p:cNvSpPr>
          <p:nvPr>
            <p:ph type="subTitle" idx="4"/>
          </p:nvPr>
        </p:nvSpPr>
        <p:spPr>
          <a:xfrm>
            <a:off x="5288600" y="3810575"/>
            <a:ext cx="22257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7"/>
          <p:cNvGrpSpPr/>
          <p:nvPr/>
        </p:nvGrpSpPr>
        <p:grpSpPr>
          <a:xfrm>
            <a:off x="-12585" y="941525"/>
            <a:ext cx="9161400" cy="4240800"/>
            <a:chOff x="-12585" y="941525"/>
            <a:chExt cx="9161400" cy="4240800"/>
          </a:xfrm>
        </p:grpSpPr>
        <p:cxnSp>
          <p:nvCxnSpPr>
            <p:cNvPr id="75" name="Google Shape;75;p57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57"/>
            <p:cNvCxnSpPr/>
            <p:nvPr/>
          </p:nvCxnSpPr>
          <p:spPr>
            <a:xfrm>
              <a:off x="8426700" y="941525"/>
              <a:ext cx="0" cy="42408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" name="Google Shape;77;p57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" name="Google Shape;78;p57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rgbClr val="D8593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8"/>
          <p:cNvSpPr txBox="1">
            <a:spLocks noGrp="1"/>
          </p:cNvSpPr>
          <p:nvPr>
            <p:ph type="ctrTitle" idx="2"/>
          </p:nvPr>
        </p:nvSpPr>
        <p:spPr>
          <a:xfrm>
            <a:off x="1352919" y="3525825"/>
            <a:ext cx="1807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3" name="Google Shape;83;p58"/>
          <p:cNvSpPr txBox="1">
            <a:spLocks noGrp="1"/>
          </p:cNvSpPr>
          <p:nvPr>
            <p:ph type="subTitle" idx="1"/>
          </p:nvPr>
        </p:nvSpPr>
        <p:spPr>
          <a:xfrm>
            <a:off x="1352919" y="3837475"/>
            <a:ext cx="1807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58"/>
          <p:cNvSpPr txBox="1">
            <a:spLocks noGrp="1"/>
          </p:cNvSpPr>
          <p:nvPr>
            <p:ph type="ctrTitle" idx="3"/>
          </p:nvPr>
        </p:nvSpPr>
        <p:spPr>
          <a:xfrm>
            <a:off x="3668381" y="3506750"/>
            <a:ext cx="1807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5" name="Google Shape;85;p58"/>
          <p:cNvSpPr txBox="1">
            <a:spLocks noGrp="1"/>
          </p:cNvSpPr>
          <p:nvPr>
            <p:ph type="subTitle" idx="4"/>
          </p:nvPr>
        </p:nvSpPr>
        <p:spPr>
          <a:xfrm>
            <a:off x="3668375" y="3837475"/>
            <a:ext cx="1807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58"/>
          <p:cNvSpPr txBox="1">
            <a:spLocks noGrp="1"/>
          </p:cNvSpPr>
          <p:nvPr>
            <p:ph type="ctrTitle" idx="5"/>
          </p:nvPr>
        </p:nvSpPr>
        <p:spPr>
          <a:xfrm>
            <a:off x="5983881" y="3506750"/>
            <a:ext cx="1807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7" name="Google Shape;87;p58"/>
          <p:cNvSpPr txBox="1">
            <a:spLocks noGrp="1"/>
          </p:cNvSpPr>
          <p:nvPr>
            <p:ph type="subTitle" idx="6"/>
          </p:nvPr>
        </p:nvSpPr>
        <p:spPr>
          <a:xfrm>
            <a:off x="5983869" y="3837475"/>
            <a:ext cx="1807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88" name="Google Shape;88;p58"/>
          <p:cNvGrpSpPr/>
          <p:nvPr/>
        </p:nvGrpSpPr>
        <p:grpSpPr>
          <a:xfrm>
            <a:off x="-36553" y="942900"/>
            <a:ext cx="9185353" cy="4239575"/>
            <a:chOff x="-36553" y="942900"/>
            <a:chExt cx="9185353" cy="4239575"/>
          </a:xfrm>
        </p:grpSpPr>
        <p:cxnSp>
          <p:nvCxnSpPr>
            <p:cNvPr id="89" name="Google Shape;89;p58"/>
            <p:cNvCxnSpPr/>
            <p:nvPr/>
          </p:nvCxnSpPr>
          <p:spPr>
            <a:xfrm rot="10800000">
              <a:off x="-28200" y="942900"/>
              <a:ext cx="91770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58"/>
            <p:cNvCxnSpPr/>
            <p:nvPr/>
          </p:nvCxnSpPr>
          <p:spPr>
            <a:xfrm>
              <a:off x="8426700" y="947675"/>
              <a:ext cx="0" cy="42348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58"/>
            <p:cNvCxnSpPr/>
            <p:nvPr/>
          </p:nvCxnSpPr>
          <p:spPr>
            <a:xfrm rot="10800000">
              <a:off x="-36553" y="2419509"/>
              <a:ext cx="84339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" name="Google Shape;92;p58"/>
            <p:cNvSpPr/>
            <p:nvPr/>
          </p:nvSpPr>
          <p:spPr>
            <a:xfrm>
              <a:off x="8427675" y="4200600"/>
              <a:ext cx="717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9"/>
          <p:cNvGrpSpPr/>
          <p:nvPr/>
        </p:nvGrpSpPr>
        <p:grpSpPr>
          <a:xfrm>
            <a:off x="-47500" y="-38850"/>
            <a:ext cx="9201300" cy="5221200"/>
            <a:chOff x="-47500" y="-38850"/>
            <a:chExt cx="9201300" cy="5221200"/>
          </a:xfrm>
        </p:grpSpPr>
        <p:cxnSp>
          <p:nvCxnSpPr>
            <p:cNvPr id="95" name="Google Shape;95;p59"/>
            <p:cNvCxnSpPr/>
            <p:nvPr/>
          </p:nvCxnSpPr>
          <p:spPr>
            <a:xfrm>
              <a:off x="1747576" y="-3885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59"/>
            <p:cNvCxnSpPr/>
            <p:nvPr/>
          </p:nvCxnSpPr>
          <p:spPr>
            <a:xfrm rot="10800000">
              <a:off x="-47500" y="942900"/>
              <a:ext cx="92013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" name="Google Shape;97;p59"/>
            <p:cNvSpPr/>
            <p:nvPr/>
          </p:nvSpPr>
          <p:spPr>
            <a:xfrm>
              <a:off x="-17225" y="0"/>
              <a:ext cx="43608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9"/>
          <p:cNvSpPr txBox="1">
            <a:spLocks noGrp="1"/>
          </p:cNvSpPr>
          <p:nvPr>
            <p:ph type="body" idx="1"/>
          </p:nvPr>
        </p:nvSpPr>
        <p:spPr>
          <a:xfrm>
            <a:off x="2301625" y="1081989"/>
            <a:ext cx="5697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AutoNum type="arabicPeriod"/>
              <a:defRPr sz="12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9" name="Google Shape;99;p59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0"/>
          <p:cNvSpPr txBox="1">
            <a:spLocks noGrp="1"/>
          </p:cNvSpPr>
          <p:nvPr>
            <p:ph type="subTitle" idx="1"/>
          </p:nvPr>
        </p:nvSpPr>
        <p:spPr>
          <a:xfrm>
            <a:off x="3124875" y="2191925"/>
            <a:ext cx="5302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102" name="Google Shape;102;p60"/>
          <p:cNvSpPr txBox="1">
            <a:spLocks noGrp="1"/>
          </p:cNvSpPr>
          <p:nvPr>
            <p:ph type="subTitle" idx="2"/>
          </p:nvPr>
        </p:nvSpPr>
        <p:spPr>
          <a:xfrm>
            <a:off x="5184975" y="3004025"/>
            <a:ext cx="32427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03" name="Google Shape;103;p60"/>
          <p:cNvGrpSpPr/>
          <p:nvPr/>
        </p:nvGrpSpPr>
        <p:grpSpPr>
          <a:xfrm>
            <a:off x="-34800" y="-38850"/>
            <a:ext cx="9183639" cy="5221200"/>
            <a:chOff x="-34800" y="-38850"/>
            <a:chExt cx="9183639" cy="5221200"/>
          </a:xfrm>
        </p:grpSpPr>
        <p:sp>
          <p:nvSpPr>
            <p:cNvPr id="104" name="Google Shape;104;p60"/>
            <p:cNvSpPr/>
            <p:nvPr/>
          </p:nvSpPr>
          <p:spPr>
            <a:xfrm>
              <a:off x="0" y="-3375"/>
              <a:ext cx="720900" cy="51435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" name="Google Shape;105;p60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60"/>
            <p:cNvSpPr/>
            <p:nvPr/>
          </p:nvSpPr>
          <p:spPr>
            <a:xfrm>
              <a:off x="-3275" y="4206550"/>
              <a:ext cx="720900" cy="9369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p60"/>
            <p:cNvCxnSpPr/>
            <p:nvPr/>
          </p:nvCxnSpPr>
          <p:spPr>
            <a:xfrm rot="10800000">
              <a:off x="-34800" y="4206550"/>
              <a:ext cx="7521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60"/>
            <p:cNvCxnSpPr/>
            <p:nvPr/>
          </p:nvCxnSpPr>
          <p:spPr>
            <a:xfrm rot="10800000">
              <a:off x="705015" y="942900"/>
              <a:ext cx="8443800" cy="0"/>
            </a:xfrm>
            <a:prstGeom prst="straightConnector1">
              <a:avLst/>
            </a:prstGeom>
            <a:noFill/>
            <a:ln w="7620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" name="Google Shape;109;p60"/>
            <p:cNvSpPr/>
            <p:nvPr/>
          </p:nvSpPr>
          <p:spPr>
            <a:xfrm>
              <a:off x="759039" y="0"/>
              <a:ext cx="8389800" cy="9066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859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■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■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tamaran ExtraLight"/>
              <a:buChar char="■"/>
              <a:defRPr sz="1400" b="0" i="0" u="none" strike="noStrike" cap="non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"/>
          <p:cNvPicPr preferRelativeResize="0"/>
          <p:nvPr/>
        </p:nvPicPr>
        <p:blipFill rotWithShape="1">
          <a:blip r:embed="rId3">
            <a:alphaModFix/>
          </a:blip>
          <a:srcRect l="23821" t="871" r="52760"/>
          <a:stretch/>
        </p:blipFill>
        <p:spPr>
          <a:xfrm>
            <a:off x="7413225" y="979550"/>
            <a:ext cx="1748626" cy="41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4">
            <a:alphaModFix/>
          </a:blip>
          <a:srcRect t="4692" r="675" b="2756"/>
          <a:stretch/>
        </p:blipFill>
        <p:spPr>
          <a:xfrm>
            <a:off x="0" y="3015050"/>
            <a:ext cx="4060877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 txBox="1">
            <a:spLocks noGrp="1"/>
          </p:cNvSpPr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/>
              <a:t>Brazilian House Rent price </a:t>
            </a:r>
            <a:endParaRPr/>
          </a:p>
        </p:txBody>
      </p:sp>
      <p:sp>
        <p:nvSpPr>
          <p:cNvPr id="176" name="Google Shape;176;p1"/>
          <p:cNvSpPr txBox="1">
            <a:spLocks noGrp="1"/>
          </p:cNvSpPr>
          <p:nvPr>
            <p:ph type="subTitle" idx="1"/>
          </p:nvPr>
        </p:nvSpPr>
        <p:spPr>
          <a:xfrm>
            <a:off x="4380955" y="3340200"/>
            <a:ext cx="21987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Jean-Denis Drané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Safa Eladib</a:t>
            </a:r>
            <a:endParaRPr/>
          </a:p>
        </p:txBody>
      </p:sp>
      <p:cxnSp>
        <p:nvCxnSpPr>
          <p:cNvPr id="177" name="Google Shape;177;p1"/>
          <p:cNvCxnSpPr/>
          <p:nvPr/>
        </p:nvCxnSpPr>
        <p:spPr>
          <a:xfrm>
            <a:off x="4478450" y="942925"/>
            <a:ext cx="1093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8" name="Google Shape;17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6225" y="0"/>
            <a:ext cx="4108250" cy="2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cxnSp>
        <p:nvCxnSpPr>
          <p:cNvPr id="294" name="Google Shape;294;p10"/>
          <p:cNvCxnSpPr>
            <a:stCxn id="295" idx="1"/>
          </p:cNvCxnSpPr>
          <p:nvPr/>
        </p:nvCxnSpPr>
        <p:spPr>
          <a:xfrm rot="10800000">
            <a:off x="-382575" y="3086125"/>
            <a:ext cx="739500" cy="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10"/>
          <p:cNvSpPr/>
          <p:nvPr/>
        </p:nvSpPr>
        <p:spPr>
          <a:xfrm>
            <a:off x="356925" y="2884975"/>
            <a:ext cx="2679300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Multicollinearity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3316300" y="2881975"/>
            <a:ext cx="2679300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Autocollinearity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6157337" y="2881975"/>
            <a:ext cx="1879705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Linearity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8" name="Google Shape;298;p10"/>
          <p:cNvCxnSpPr>
            <a:stCxn id="295" idx="3"/>
            <a:endCxn id="296" idx="1"/>
          </p:cNvCxnSpPr>
          <p:nvPr/>
        </p:nvCxnSpPr>
        <p:spPr>
          <a:xfrm rot="10800000" flipH="1">
            <a:off x="3036225" y="3086125"/>
            <a:ext cx="280200" cy="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10"/>
          <p:cNvCxnSpPr>
            <a:stCxn id="296" idx="3"/>
            <a:endCxn id="297" idx="1"/>
          </p:cNvCxnSpPr>
          <p:nvPr/>
        </p:nvCxnSpPr>
        <p:spPr>
          <a:xfrm>
            <a:off x="5995600" y="3086125"/>
            <a:ext cx="1617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10"/>
          <p:cNvSpPr/>
          <p:nvPr/>
        </p:nvSpPr>
        <p:spPr>
          <a:xfrm>
            <a:off x="777991" y="4282650"/>
            <a:ext cx="2538312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Homoscedasticity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5012771" y="4282650"/>
            <a:ext cx="2679250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Exogeneity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02" name="Google Shape;302;p10"/>
          <p:cNvCxnSpPr>
            <a:stCxn id="300" idx="3"/>
            <a:endCxn id="301" idx="1"/>
          </p:cNvCxnSpPr>
          <p:nvPr/>
        </p:nvCxnSpPr>
        <p:spPr>
          <a:xfrm>
            <a:off x="3316303" y="4486800"/>
            <a:ext cx="16965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10"/>
          <p:cNvCxnSpPr>
            <a:stCxn id="301" idx="3"/>
          </p:cNvCxnSpPr>
          <p:nvPr/>
        </p:nvCxnSpPr>
        <p:spPr>
          <a:xfrm>
            <a:off x="7692021" y="4486800"/>
            <a:ext cx="6885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4" name="Google Shape;30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8850"/>
            <a:ext cx="3629424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425" y="948850"/>
            <a:ext cx="4781276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 txBox="1">
            <a:spLocks noGrp="1"/>
          </p:cNvSpPr>
          <p:nvPr>
            <p:ph type="body" idx="1"/>
          </p:nvPr>
        </p:nvSpPr>
        <p:spPr>
          <a:xfrm>
            <a:off x="1798326" y="1082000"/>
            <a:ext cx="7031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MULTICOLINEARITY</a:t>
            </a:r>
            <a:r>
              <a:rPr lang="fr-FR" sz="1400" b="1"/>
              <a:t>: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The calculation of the Variance inflation factor for those 3 features give us:</a:t>
            </a:r>
            <a:endParaRPr sz="1600"/>
          </a:p>
          <a:p>
            <a:pPr marL="15875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400"/>
              <a:t>Values that are less than 10. So the assumption of no multicollinearity is </a:t>
            </a:r>
            <a:r>
              <a:rPr lang="fr-FR" sz="1400" b="1"/>
              <a:t>satisfied</a:t>
            </a:r>
            <a:endParaRPr sz="1400" b="1"/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400" b="1">
              <a:latin typeface="Catamaran"/>
              <a:ea typeface="Catamaran"/>
              <a:cs typeface="Catamaran"/>
              <a:sym typeface="Catamaran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4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AUTOCORRELATION</a:t>
            </a:r>
            <a:r>
              <a:rPr lang="fr-FR" sz="1400" b="1"/>
              <a:t>:</a:t>
            </a:r>
            <a:endParaRPr sz="1400"/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500"/>
              <a:t>Durbin Watson test result </a:t>
            </a:r>
            <a:endParaRPr sz="1500" b="1"/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500"/>
              <a:t>Value is between 1.5 and 2.5 so there is no autocorrelation, so assumption </a:t>
            </a:r>
            <a:r>
              <a:rPr lang="fr-FR" sz="1500" b="1"/>
              <a:t>satisfied</a:t>
            </a:r>
            <a:endParaRPr sz="1500"/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300" b="1"/>
          </a:p>
        </p:txBody>
      </p:sp>
      <p:sp>
        <p:nvSpPr>
          <p:cNvPr id="312" name="Google Shape;312;p11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13" name="Google Shape;31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1224" y="3669057"/>
            <a:ext cx="1419225" cy="3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8850" y="1855086"/>
            <a:ext cx="4270350" cy="42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"/>
          <p:cNvSpPr txBox="1">
            <a:spLocks noGrp="1"/>
          </p:cNvSpPr>
          <p:nvPr>
            <p:ph type="body" idx="1"/>
          </p:nvPr>
        </p:nvSpPr>
        <p:spPr>
          <a:xfrm>
            <a:off x="5730240" y="1287718"/>
            <a:ext cx="315468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LINEARITY</a:t>
            </a:r>
            <a:r>
              <a:rPr lang="fr-FR" b="1"/>
              <a:t>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714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The predicted rent amount tends towards the diagonal line. Except some outliers.</a:t>
            </a:r>
            <a:endParaRPr sz="1400"/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Assumption is </a:t>
            </a:r>
            <a:r>
              <a:rPr lang="fr-FR" sz="14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potentially satisfied</a:t>
            </a:r>
            <a:r>
              <a:rPr lang="fr-FR" sz="1400">
                <a:solidFill>
                  <a:schemeClr val="dk2"/>
                </a:solidFill>
              </a:rPr>
              <a:t>.</a:t>
            </a:r>
            <a:endParaRPr sz="1400"/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321" name="Google Shape;321;p12"/>
          <p:cNvSpPr txBox="1">
            <a:spLocks noGrp="1"/>
          </p:cNvSpPr>
          <p:nvPr>
            <p:ph type="title"/>
          </p:nvPr>
        </p:nvSpPr>
        <p:spPr>
          <a:xfrm>
            <a:off x="5172075" y="379077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22" name="Google Shape;32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30250" cy="5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"/>
          <p:cNvSpPr txBox="1">
            <a:spLocks noGrp="1"/>
          </p:cNvSpPr>
          <p:nvPr>
            <p:ph type="body" idx="1"/>
          </p:nvPr>
        </p:nvSpPr>
        <p:spPr>
          <a:xfrm>
            <a:off x="5417350" y="1032925"/>
            <a:ext cx="3726600" cy="4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HOMOSCEDASTICITY</a:t>
            </a:r>
            <a:r>
              <a:rPr lang="fr-FR" sz="1400" b="1"/>
              <a:t>: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714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The plot of the representation of total residuals, shows us, approximately, a constant variance of residuals. </a:t>
            </a:r>
            <a:endParaRPr sz="1400"/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Except outliers that are very present in our dataset.</a:t>
            </a:r>
            <a:endParaRPr sz="1400"/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Diving deeper in this check, the calculation of het breuschpagan parameters gives us this result</a:t>
            </a:r>
            <a:endParaRPr sz="1400"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Positive autocorrelation so  potentially, this assumption is </a:t>
            </a:r>
            <a:r>
              <a:rPr lang="fr-FR" sz="14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violated</a:t>
            </a:r>
            <a:endParaRPr sz="1400"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328" name="Google Shape;328;p13"/>
          <p:cNvSpPr txBox="1">
            <a:spLocks noGrp="1"/>
          </p:cNvSpPr>
          <p:nvPr>
            <p:ph type="title"/>
          </p:nvPr>
        </p:nvSpPr>
        <p:spPr>
          <a:xfrm>
            <a:off x="5172075" y="379077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29" name="Google Shape;3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1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7050" y="3746729"/>
            <a:ext cx="3087200" cy="63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>
            <a:spLocks noGrp="1"/>
          </p:cNvSpPr>
          <p:nvPr>
            <p:ph type="body" idx="1"/>
          </p:nvPr>
        </p:nvSpPr>
        <p:spPr>
          <a:xfrm>
            <a:off x="5462950" y="1000125"/>
            <a:ext cx="3681000" cy="4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EXOGENEITY</a:t>
            </a:r>
            <a:r>
              <a:rPr lang="fr-FR" sz="1400" b="1"/>
              <a:t>: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7145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As we saw in the previous graph and this one, that the average of the residuals is around 0, almost a normal distribution.</a:t>
            </a:r>
            <a:endParaRPr sz="1400">
              <a:solidFill>
                <a:schemeClr val="dk2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07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07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>
                <a:solidFill>
                  <a:schemeClr val="dk2"/>
                </a:solidFill>
              </a:rPr>
              <a:t>Additional tests like KStest and Anderson-Darling test shows us that residuals are not normally distributed. </a:t>
            </a:r>
            <a:endParaRPr sz="1400">
              <a:solidFill>
                <a:schemeClr val="dk2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171450" lvl="0" indent="-107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sz="1400" b="1">
              <a:solidFill>
                <a:schemeClr val="dk2"/>
              </a:solidFill>
            </a:endParaRPr>
          </a:p>
          <a:p>
            <a:pPr marL="17145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fr-FR" sz="1400" b="1">
                <a:solidFill>
                  <a:schemeClr val="dk2"/>
                </a:solidFill>
              </a:rPr>
              <a:t>That’s why, this assumption may be violated. </a:t>
            </a:r>
            <a:endParaRPr sz="1400"/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b="1">
              <a:solidFill>
                <a:schemeClr val="dk2"/>
              </a:solidFill>
            </a:endParaRPr>
          </a:p>
          <a:p>
            <a:pPr marL="17145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1587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336" name="Google Shape;336;p14"/>
          <p:cNvSpPr txBox="1">
            <a:spLocks noGrp="1"/>
          </p:cNvSpPr>
          <p:nvPr>
            <p:ph type="title"/>
          </p:nvPr>
        </p:nvSpPr>
        <p:spPr>
          <a:xfrm>
            <a:off x="5172075" y="379077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37" name="Google Shape;33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629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848fefeb94_9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848fefeb94_9_3"/>
          <p:cNvSpPr txBox="1">
            <a:spLocks noGrp="1"/>
          </p:cNvSpPr>
          <p:nvPr>
            <p:ph type="body" idx="4294967295"/>
          </p:nvPr>
        </p:nvSpPr>
        <p:spPr>
          <a:xfrm>
            <a:off x="300050" y="1082000"/>
            <a:ext cx="6410032" cy="3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-FR" sz="1400" dirty="0"/>
              <a:t>The </a:t>
            </a:r>
            <a:r>
              <a:rPr lang="fr-FR" sz="1400" dirty="0" err="1"/>
              <a:t>Outliers</a:t>
            </a:r>
            <a:r>
              <a:rPr lang="fr-FR" sz="1400" dirty="0"/>
              <a:t> in </a:t>
            </a:r>
            <a:r>
              <a:rPr lang="fr-FR" sz="1400" dirty="0" err="1"/>
              <a:t>our</a:t>
            </a:r>
            <a:r>
              <a:rPr lang="fr-FR" sz="1400" dirty="0"/>
              <a:t> </a:t>
            </a:r>
            <a:r>
              <a:rPr lang="fr-FR" sz="1400" dirty="0" err="1"/>
              <a:t>dataset</a:t>
            </a:r>
            <a:r>
              <a:rPr lang="fr-FR" sz="1400" dirty="0"/>
              <a:t> are </a:t>
            </a:r>
            <a:r>
              <a:rPr lang="fr-FR" sz="1400" dirty="0" err="1"/>
              <a:t>very</a:t>
            </a:r>
            <a:r>
              <a:rPr lang="fr-FR" sz="1400" dirty="0"/>
              <a:t> </a:t>
            </a:r>
            <a:r>
              <a:rPr lang="fr-FR" sz="1400" dirty="0" err="1"/>
              <a:t>present</a:t>
            </a:r>
            <a:r>
              <a:rPr lang="fr-FR" sz="1400" dirty="0"/>
              <a:t> and </a:t>
            </a:r>
            <a:r>
              <a:rPr lang="fr-FR" sz="1400" dirty="0" err="1"/>
              <a:t>that</a:t>
            </a:r>
            <a:r>
              <a:rPr lang="fr-FR" sz="1400" dirty="0"/>
              <a:t> affect </a:t>
            </a:r>
            <a:r>
              <a:rPr lang="fr-FR" sz="1400" dirty="0" err="1"/>
              <a:t>widely</a:t>
            </a:r>
            <a:r>
              <a:rPr lang="fr-FR" sz="1400" dirty="0"/>
              <a:t> the </a:t>
            </a:r>
            <a:r>
              <a:rPr lang="fr-FR" sz="1400" dirty="0" err="1"/>
              <a:t>accuracy</a:t>
            </a:r>
            <a:r>
              <a:rPr lang="fr-FR" sz="1400" dirty="0"/>
              <a:t> of </a:t>
            </a:r>
            <a:r>
              <a:rPr lang="fr-FR" sz="1400" dirty="0" err="1"/>
              <a:t>our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.</a:t>
            </a:r>
            <a:endParaRPr sz="1400"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-FR" sz="1400" dirty="0"/>
              <a:t>At </a:t>
            </a:r>
            <a:r>
              <a:rPr lang="fr-FR" sz="1400" dirty="0" err="1"/>
              <a:t>this</a:t>
            </a:r>
            <a:r>
              <a:rPr lang="fr-FR" sz="1400" dirty="0"/>
              <a:t> stage of the </a:t>
            </a:r>
            <a:r>
              <a:rPr lang="fr-FR" sz="1400" dirty="0" err="1"/>
              <a:t>study</a:t>
            </a:r>
            <a:r>
              <a:rPr lang="fr-FR" sz="1400" dirty="0"/>
              <a:t> </a:t>
            </a:r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cannot</a:t>
            </a:r>
            <a:r>
              <a:rPr lang="fr-FR" sz="1400" dirty="0"/>
              <a:t> </a:t>
            </a:r>
            <a:r>
              <a:rPr lang="fr-FR" sz="1400" dirty="0" err="1"/>
              <a:t>infer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the house </a:t>
            </a:r>
            <a:r>
              <a:rPr lang="fr-FR" dirty="0" err="1"/>
              <a:t>rent</a:t>
            </a:r>
            <a:r>
              <a:rPr lang="fr-FR" dirty="0"/>
              <a:t> </a:t>
            </a:r>
            <a:r>
              <a:rPr lang="fr-FR" sz="1400" dirty="0" err="1"/>
              <a:t>price</a:t>
            </a:r>
            <a:r>
              <a:rPr lang="fr-FR" sz="1400" dirty="0"/>
              <a:t> in </a:t>
            </a:r>
            <a:r>
              <a:rPr lang="fr-FR" sz="1400" dirty="0" err="1"/>
              <a:t>campinas</a:t>
            </a:r>
            <a:r>
              <a:rPr lang="fr-FR" sz="1400" dirty="0"/>
              <a:t> follow a </a:t>
            </a:r>
            <a:r>
              <a:rPr lang="fr-FR" sz="1400" dirty="0" err="1"/>
              <a:t>linear</a:t>
            </a:r>
            <a:r>
              <a:rPr lang="fr-FR" sz="1400" dirty="0"/>
              <a:t> </a:t>
            </a:r>
            <a:r>
              <a:rPr lang="fr-FR" sz="1400" dirty="0" err="1"/>
              <a:t>regression</a:t>
            </a:r>
            <a:r>
              <a:rPr lang="fr-FR" sz="1400" dirty="0"/>
              <a:t> </a:t>
            </a:r>
            <a:r>
              <a:rPr lang="fr-FR" sz="1400" dirty="0" err="1"/>
              <a:t>because</a:t>
            </a:r>
            <a:r>
              <a:rPr lang="fr-FR" sz="1400" dirty="0"/>
              <a:t> the </a:t>
            </a:r>
            <a:r>
              <a:rPr lang="fr-FR" sz="1400" b="1" dirty="0">
                <a:latin typeface="Catamaran"/>
                <a:ea typeface="Catamaran"/>
                <a:cs typeface="Catamaran"/>
                <a:sym typeface="Catamaran"/>
              </a:rPr>
              <a:t>Gauss Markov </a:t>
            </a:r>
            <a:r>
              <a:rPr lang="fr-FR" sz="1400" b="1" dirty="0" err="1">
                <a:latin typeface="Catamaran"/>
                <a:ea typeface="Catamaran"/>
                <a:cs typeface="Catamaran"/>
                <a:sym typeface="Catamaran"/>
              </a:rPr>
              <a:t>assumptions</a:t>
            </a:r>
            <a:r>
              <a:rPr lang="fr-FR" sz="1400" dirty="0"/>
              <a:t> are not </a:t>
            </a:r>
            <a:r>
              <a:rPr lang="fr-FR" sz="1400" dirty="0" err="1"/>
              <a:t>entirely</a:t>
            </a:r>
            <a:r>
              <a:rPr lang="fr-FR" sz="1400" dirty="0"/>
              <a:t> met. </a:t>
            </a:r>
            <a:endParaRPr sz="1400"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AutoNum type="arabicPeriod"/>
            </a:pPr>
            <a:r>
              <a:rPr lang="fr-FR" sz="1400" dirty="0"/>
              <a:t>So </a:t>
            </a:r>
            <a:r>
              <a:rPr lang="fr-FR" sz="1400" dirty="0" err="1"/>
              <a:t>our</a:t>
            </a:r>
            <a:r>
              <a:rPr lang="fr-FR" sz="1400" dirty="0"/>
              <a:t> </a:t>
            </a:r>
            <a:r>
              <a:rPr lang="fr-FR" sz="1400" dirty="0" err="1"/>
              <a:t>Ordinary</a:t>
            </a:r>
            <a:r>
              <a:rPr lang="fr-FR" sz="1400" dirty="0"/>
              <a:t> Least Squares Model </a:t>
            </a:r>
            <a:r>
              <a:rPr lang="fr-FR" sz="1400" dirty="0" err="1"/>
              <a:t>does</a:t>
            </a:r>
            <a:r>
              <a:rPr lang="fr-FR" sz="1400" dirty="0"/>
              <a:t> not </a:t>
            </a:r>
            <a:r>
              <a:rPr lang="fr-FR" sz="1400" dirty="0" err="1"/>
              <a:t>allow</a:t>
            </a:r>
            <a:r>
              <a:rPr lang="fr-FR" sz="1400" dirty="0"/>
              <a:t> us to have the </a:t>
            </a:r>
            <a:r>
              <a:rPr lang="fr-FR" dirty="0"/>
              <a:t>B</a:t>
            </a:r>
            <a:r>
              <a:rPr lang="fr-FR" sz="1400" dirty="0"/>
              <a:t>est </a:t>
            </a:r>
            <a:r>
              <a:rPr lang="fr-FR" dirty="0" err="1"/>
              <a:t>L</a:t>
            </a:r>
            <a:r>
              <a:rPr lang="fr-FR" sz="1400" dirty="0" err="1"/>
              <a:t>inear</a:t>
            </a:r>
            <a:r>
              <a:rPr lang="fr-FR" sz="1400" dirty="0"/>
              <a:t> </a:t>
            </a:r>
            <a:r>
              <a:rPr lang="fr-FR" dirty="0" err="1"/>
              <a:t>U</a:t>
            </a:r>
            <a:r>
              <a:rPr lang="fr-FR" sz="1400" dirty="0" err="1"/>
              <a:t>nbiased</a:t>
            </a:r>
            <a:r>
              <a:rPr lang="fr-FR" sz="1400" dirty="0"/>
              <a:t> </a:t>
            </a:r>
            <a:r>
              <a:rPr lang="fr-FR" dirty="0" err="1"/>
              <a:t>E</a:t>
            </a:r>
            <a:r>
              <a:rPr lang="fr-FR" sz="1400" dirty="0" err="1"/>
              <a:t>stimate</a:t>
            </a:r>
            <a:r>
              <a:rPr lang="fr-FR" sz="1400" dirty="0"/>
              <a:t> (BLUE) of the </a:t>
            </a:r>
            <a:r>
              <a:rPr lang="fr-FR" sz="1400" dirty="0" err="1"/>
              <a:t>brazilian</a:t>
            </a:r>
            <a:r>
              <a:rPr lang="fr-FR" sz="1400" dirty="0"/>
              <a:t> house </a:t>
            </a:r>
            <a:r>
              <a:rPr lang="fr-FR" sz="1400" dirty="0" err="1"/>
              <a:t>rent</a:t>
            </a:r>
            <a:r>
              <a:rPr lang="fr-FR" sz="1400" dirty="0"/>
              <a:t> </a:t>
            </a:r>
            <a:r>
              <a:rPr lang="fr-FR" sz="1400" dirty="0" err="1"/>
              <a:t>price</a:t>
            </a:r>
            <a:r>
              <a:rPr lang="fr-FR" sz="1400" dirty="0"/>
              <a:t>..  </a:t>
            </a:r>
            <a:endParaRPr sz="1400"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 dirty="0"/>
              <a:t>Possible </a:t>
            </a:r>
            <a:r>
              <a:rPr lang="fr-FR" sz="1400" dirty="0" err="1"/>
              <a:t>improvement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to change the </a:t>
            </a:r>
            <a:r>
              <a:rPr lang="fr-FR" sz="1400" dirty="0" err="1"/>
              <a:t>experiment</a:t>
            </a:r>
            <a:r>
              <a:rPr lang="fr-FR" sz="1400" dirty="0"/>
              <a:t> setup to </a:t>
            </a:r>
            <a:r>
              <a:rPr lang="fr-FR" sz="1400" dirty="0" err="1"/>
              <a:t>make</a:t>
            </a:r>
            <a:r>
              <a:rPr lang="fr-FR" sz="1400" dirty="0"/>
              <a:t> </a:t>
            </a:r>
            <a:r>
              <a:rPr lang="fr-FR" sz="1400" dirty="0" err="1"/>
              <a:t>our</a:t>
            </a:r>
            <a:r>
              <a:rPr lang="fr-FR" sz="1400" dirty="0"/>
              <a:t> situation fit the </a:t>
            </a:r>
            <a:r>
              <a:rPr lang="fr-FR" sz="1400" dirty="0" err="1"/>
              <a:t>assumptions</a:t>
            </a:r>
            <a:r>
              <a:rPr lang="fr-FR" sz="1400" dirty="0"/>
              <a:t> more </a:t>
            </a:r>
            <a:r>
              <a:rPr lang="fr-FR" sz="1400" dirty="0" err="1"/>
              <a:t>closely</a:t>
            </a:r>
            <a:r>
              <a:rPr lang="fr-FR" sz="1400" dirty="0"/>
              <a:t>.</a:t>
            </a:r>
            <a:endParaRPr sz="1400" dirty="0"/>
          </a:p>
        </p:txBody>
      </p:sp>
      <p:sp>
        <p:nvSpPr>
          <p:cNvPr id="344" name="Google Shape;344;g848fefeb94_9_3"/>
          <p:cNvSpPr txBox="1">
            <a:spLocks noGrp="1"/>
          </p:cNvSpPr>
          <p:nvPr>
            <p:ph type="title"/>
          </p:nvPr>
        </p:nvSpPr>
        <p:spPr>
          <a:xfrm>
            <a:off x="5041325" y="360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CONCLUSION STUDY CAMPINAS CITY</a:t>
            </a: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71BD59-DFBC-4AC1-A52C-5382368DD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594" y="981635"/>
            <a:ext cx="2373406" cy="32382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848fefeb94_9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848fefeb94_9_12"/>
          <p:cNvSpPr txBox="1">
            <a:spLocks noGrp="1"/>
          </p:cNvSpPr>
          <p:nvPr>
            <p:ph type="body" idx="4294967295"/>
          </p:nvPr>
        </p:nvSpPr>
        <p:spPr>
          <a:xfrm>
            <a:off x="300050" y="1082000"/>
            <a:ext cx="8036700" cy="3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modelling of our dataset without outliers gives us a model with a lower Akaike information criterion </a:t>
            </a:r>
            <a:r>
              <a:rPr lang="fr-FR" b="1">
                <a:latin typeface="Catamaran"/>
                <a:ea typeface="Catamaran"/>
                <a:cs typeface="Catamaran"/>
                <a:sym typeface="Catamaran"/>
              </a:rPr>
              <a:t>AIC. So potentially, this model minimizes the estimated information loss.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1" name="Google Shape;351;g848fefeb94_9_12"/>
          <p:cNvSpPr txBox="1">
            <a:spLocks noGrp="1"/>
          </p:cNvSpPr>
          <p:nvPr>
            <p:ph type="title"/>
          </p:nvPr>
        </p:nvSpPr>
        <p:spPr>
          <a:xfrm>
            <a:off x="3257550" y="360375"/>
            <a:ext cx="56397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dk2"/>
                </a:solidFill>
              </a:rPr>
              <a:t>QUICK COMPARAISON OUTLIERS VS. WITHOUT OUTLIERS </a:t>
            </a:r>
            <a:endParaRPr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aphicFrame>
        <p:nvGraphicFramePr>
          <p:cNvPr id="352" name="Google Shape;352;g848fefeb94_9_12"/>
          <p:cNvGraphicFramePr/>
          <p:nvPr/>
        </p:nvGraphicFramePr>
        <p:xfrm>
          <a:off x="164875" y="1755175"/>
          <a:ext cx="8171900" cy="3263875"/>
        </p:xfrm>
        <a:graphic>
          <a:graphicData uri="http://schemas.openxmlformats.org/drawingml/2006/table">
            <a:tbl>
              <a:tblPr>
                <a:noFill/>
                <a:tableStyleId>{9FA2A847-F63C-47C1-8E83-88EB1875C50F}</a:tableStyleId>
              </a:tblPr>
              <a:tblGrid>
                <a:gridCol w="40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b="1" u="sng">
                          <a:solidFill>
                            <a:srgbClr val="FFFFFF"/>
                          </a:solidFill>
                        </a:rPr>
                        <a:t>WITH OUTLIERS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b="1" u="sng">
                          <a:solidFill>
                            <a:srgbClr val="FFFFFF"/>
                          </a:solidFill>
                        </a:rPr>
                        <a:t>WITHOUT OUTLIERS</a:t>
                      </a:r>
                      <a:endParaRPr b="1" u="sng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MULTICOLINEARITY: STATISFIED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MULTICOLINEARITY: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(1 case of possible multicolinearity among predictors)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AUTOCORRELATION: STATISFIED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AUTOCORRELATION: STATISFIED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LINEARITY:POTENTIALLY SATISFIED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LINEARITY: POTENTIALLY SATISFIED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HOMOSCEDASTICITY: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HOMOSCEDASTICITY: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EXOGENEITY: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EXOGENEITY: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48fefeb94_0_31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STUDY CITY: SAO PAULO MODEL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58" name="Google Shape;358;g848fefeb94_0_31"/>
          <p:cNvSpPr txBox="1"/>
          <p:nvPr/>
        </p:nvSpPr>
        <p:spPr>
          <a:xfrm>
            <a:off x="4486275" y="1032000"/>
            <a:ext cx="3855900" cy="3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Model with LOG :   </a:t>
            </a:r>
            <a:r>
              <a:rPr lang="fr-FR" b="1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y=np.log(‘rent_amount’)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P-hacking led us again to remove the feature :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animal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The model shows that the Rent amount depends on  6 features :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Area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Rooms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Bathroom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Parking space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Floor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Furniture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  <p:pic>
        <p:nvPicPr>
          <p:cNvPr id="359" name="Google Shape;359;g848fefeb9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96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48fefeb94_0_60"/>
          <p:cNvSpPr txBox="1">
            <a:spLocks noGrp="1"/>
          </p:cNvSpPr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  <p:sp>
        <p:nvSpPr>
          <p:cNvPr id="365" name="Google Shape;365;g848fefeb94_0_60"/>
          <p:cNvSpPr txBox="1">
            <a:spLocks noGrp="1"/>
          </p:cNvSpPr>
          <p:nvPr>
            <p:ph type="body" idx="4294967295"/>
          </p:nvPr>
        </p:nvSpPr>
        <p:spPr>
          <a:xfrm>
            <a:off x="5255475" y="2359524"/>
            <a:ext cx="31548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 b="1">
                <a:latin typeface="Catamaran"/>
                <a:ea typeface="Catamaran"/>
                <a:cs typeface="Catamaran"/>
                <a:sym typeface="Catamaran"/>
              </a:rPr>
              <a:t>LINEARITY </a:t>
            </a:r>
            <a:r>
              <a:rPr lang="fr-FR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potentially satisfied</a:t>
            </a:r>
            <a:r>
              <a:rPr lang="fr-FR">
                <a:solidFill>
                  <a:schemeClr val="dk2"/>
                </a:solidFill>
              </a:rPr>
              <a:t> </a:t>
            </a:r>
            <a:r>
              <a:rPr lang="fr-FR" b="1"/>
              <a:t>: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2"/>
                </a:solidFill>
              </a:rPr>
              <a:t>We can see a potential linearity, but the outliers most likely still impact our dataset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66" name="Google Shape;366;g848fefeb9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5" y="1230125"/>
            <a:ext cx="4911925" cy="34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848fefeb9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 txBox="1">
            <a:spLocks noGrp="1"/>
          </p:cNvSpPr>
          <p:nvPr>
            <p:ph type="body" idx="4294967295"/>
          </p:nvPr>
        </p:nvSpPr>
        <p:spPr>
          <a:xfrm>
            <a:off x="5172075" y="1553025"/>
            <a:ext cx="3316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b="1">
                <a:latin typeface="Catamaran"/>
                <a:ea typeface="Catamaran"/>
                <a:cs typeface="Catamaran"/>
                <a:sym typeface="Catamaran"/>
              </a:rPr>
              <a:t>HOMOSCEDASTICITY </a:t>
            </a:r>
            <a:r>
              <a:rPr lang="fr-FR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not satisfied</a:t>
            </a:r>
            <a:r>
              <a:rPr lang="fr-FR" sz="1200" b="1">
                <a:latin typeface="Catamaran"/>
                <a:ea typeface="Catamaran"/>
                <a:cs typeface="Catamaran"/>
                <a:sym typeface="Catamaran"/>
              </a:rPr>
              <a:t>:</a:t>
            </a:r>
            <a:endParaRPr sz="12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fr-FR" sz="1200"/>
              <a:t>Data standardized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200"/>
              <a:t>Het Breusch Pagan test confirmed it: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fr-FR" sz="1200"/>
              <a:t>Null hypothesis rejected cause both p value for LM and F stats are close to 0.</a:t>
            </a:r>
            <a:endParaRPr sz="1200"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3" name="Google Shape;3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25" y="3898975"/>
            <a:ext cx="1945375" cy="11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0" y="1112427"/>
            <a:ext cx="5025726" cy="26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8"/>
          <p:cNvSpPr txBox="1">
            <a:spLocks noGrp="1"/>
          </p:cNvSpPr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>
            <a:spLocks noGrp="1"/>
          </p:cNvSpPr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01. Introduction</a:t>
            </a:r>
            <a:endParaRPr/>
          </a:p>
        </p:txBody>
      </p:sp>
      <p:sp>
        <p:nvSpPr>
          <p:cNvPr id="185" name="Google Shape;185;p2"/>
          <p:cNvSpPr txBox="1">
            <a:spLocks noGrp="1"/>
          </p:cNvSpPr>
          <p:nvPr>
            <p:ph type="ctrTitle" idx="2"/>
          </p:nvPr>
        </p:nvSpPr>
        <p:spPr>
          <a:xfrm>
            <a:off x="4521567" y="2977988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03. Conclusion</a:t>
            </a:r>
            <a:endParaRPr/>
          </a:p>
        </p:txBody>
      </p:sp>
      <p:sp>
        <p:nvSpPr>
          <p:cNvPr id="186" name="Google Shape;186;p2"/>
          <p:cNvSpPr txBox="1">
            <a:spLocks noGrp="1"/>
          </p:cNvSpPr>
          <p:nvPr>
            <p:ph type="ctrTitle" idx="4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02. Process</a:t>
            </a:r>
            <a:endParaRPr/>
          </a:p>
        </p:txBody>
      </p:sp>
      <p:pic>
        <p:nvPicPr>
          <p:cNvPr id="187" name="Google Shape;187;p2"/>
          <p:cNvPicPr preferRelativeResize="0"/>
          <p:nvPr/>
        </p:nvPicPr>
        <p:blipFill rotWithShape="1">
          <a:blip r:embed="rId3">
            <a:alphaModFix/>
          </a:blip>
          <a:srcRect l="44789" t="3067" r="48441" b="5906"/>
          <a:stretch/>
        </p:blipFill>
        <p:spPr>
          <a:xfrm>
            <a:off x="8464075" y="0"/>
            <a:ext cx="6798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"/>
          <p:cNvCxnSpPr/>
          <p:nvPr/>
        </p:nvCxnSpPr>
        <p:spPr>
          <a:xfrm>
            <a:off x="3428559" y="2249475"/>
            <a:ext cx="3714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2"/>
          <p:cNvCxnSpPr/>
          <p:nvPr/>
        </p:nvCxnSpPr>
        <p:spPr>
          <a:xfrm>
            <a:off x="6093320" y="2249475"/>
            <a:ext cx="3714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2"/>
          <p:cNvCxnSpPr/>
          <p:nvPr/>
        </p:nvCxnSpPr>
        <p:spPr>
          <a:xfrm>
            <a:off x="4671859" y="4017500"/>
            <a:ext cx="3714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1" name="Google Shape;19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850" y="971150"/>
            <a:ext cx="2265775" cy="41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48fefeb94_0_77"/>
          <p:cNvSpPr txBox="1">
            <a:spLocks noGrp="1"/>
          </p:cNvSpPr>
          <p:nvPr>
            <p:ph type="body" idx="4294967295"/>
          </p:nvPr>
        </p:nvSpPr>
        <p:spPr>
          <a:xfrm>
            <a:off x="5337575" y="1158525"/>
            <a:ext cx="2884800" cy="23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latin typeface="Catamaran"/>
                <a:ea typeface="Catamaran"/>
                <a:cs typeface="Catamaran"/>
                <a:sym typeface="Catamaran"/>
              </a:rPr>
              <a:t>EXOGENEITY not </a:t>
            </a:r>
            <a:r>
              <a:rPr lang="fr-FR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satisfied</a:t>
            </a:r>
            <a:endParaRPr sz="12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The LOG distribution looks like a normal distribution, but KS test returned a low ‘p value’: normality rejected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382" name="Google Shape;382;g848fefeb94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00" y="2884500"/>
            <a:ext cx="2762549" cy="19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848fefeb94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848fefeb94_0_77"/>
          <p:cNvSpPr txBox="1">
            <a:spLocks noGrp="1"/>
          </p:cNvSpPr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  <p:pic>
        <p:nvPicPr>
          <p:cNvPr id="385" name="Google Shape;385;g848fefeb94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00" y="1087275"/>
            <a:ext cx="47910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848fefeb94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900" y="4567100"/>
            <a:ext cx="4791074" cy="3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48fefeb94_0_68"/>
          <p:cNvSpPr txBox="1">
            <a:spLocks noGrp="1"/>
          </p:cNvSpPr>
          <p:nvPr>
            <p:ph type="body" idx="4294967295"/>
          </p:nvPr>
        </p:nvSpPr>
        <p:spPr>
          <a:xfrm>
            <a:off x="122300" y="1057475"/>
            <a:ext cx="40431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Catamaran"/>
                <a:ea typeface="Catamaran"/>
                <a:cs typeface="Catamaran"/>
                <a:sym typeface="Catamaran"/>
              </a:rPr>
              <a:t>MULTICOLLINEARITY satisfied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The calculation Variance Inflation Factor shows us that 6 features in the model a value smaller than 10,.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/>
              <a:t>So they are alright to be keeped.</a:t>
            </a:r>
            <a:endParaRPr/>
          </a:p>
        </p:txBody>
      </p:sp>
      <p:pic>
        <p:nvPicPr>
          <p:cNvPr id="392" name="Google Shape;392;g848fefeb94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450" y="1120550"/>
            <a:ext cx="2114200" cy="22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848fefeb94_0_68"/>
          <p:cNvSpPr txBox="1"/>
          <p:nvPr/>
        </p:nvSpPr>
        <p:spPr>
          <a:xfrm>
            <a:off x="122300" y="3417025"/>
            <a:ext cx="56613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AUTOCORRELATION is satisfied</a:t>
            </a:r>
            <a:endParaRPr b="1">
              <a:solidFill>
                <a:srgbClr val="F0F0F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0F0F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Durbin Watson test validated, no autocorrelations found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  <p:pic>
        <p:nvPicPr>
          <p:cNvPr id="394" name="Google Shape;394;g848fefeb94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450" y="3893900"/>
            <a:ext cx="2596788" cy="4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848fefeb94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848fefeb94_0_68"/>
          <p:cNvSpPr txBox="1">
            <a:spLocks noGrp="1"/>
          </p:cNvSpPr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48fefeb94_0_109"/>
          <p:cNvSpPr txBox="1">
            <a:spLocks noGrp="1"/>
          </p:cNvSpPr>
          <p:nvPr>
            <p:ph type="body" idx="1"/>
          </p:nvPr>
        </p:nvSpPr>
        <p:spPr>
          <a:xfrm>
            <a:off x="1963875" y="1460325"/>
            <a:ext cx="68094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Multicollinearity - </a:t>
            </a: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satisfied</a:t>
            </a:r>
            <a:r>
              <a:rPr lang="fr-FR" sz="1400"/>
              <a:t>. LOG approach seems to be good </a:t>
            </a:r>
            <a:r>
              <a:rPr lang="fr-FR" sz="1400">
                <a:solidFill>
                  <a:schemeClr val="dk2"/>
                </a:solidFill>
              </a:rPr>
              <a:t>model</a:t>
            </a:r>
            <a:r>
              <a:rPr lang="fr-FR" sz="1400"/>
              <a:t>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No autocorrelation - </a:t>
            </a: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satisfied</a:t>
            </a:r>
            <a:r>
              <a:rPr lang="fr-FR" sz="1400"/>
              <a:t>. Durbin-Watson test validated.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Linearity - </a:t>
            </a:r>
            <a:r>
              <a:rPr lang="fr-FR" sz="14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potentially </a:t>
            </a: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satisfied</a:t>
            </a:r>
            <a:r>
              <a:rPr lang="fr-FR" sz="1400"/>
              <a:t>. with this updated model, we get closer to the linearity of the data. But it seems that we can do better by handling the outliers.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Homoscedasticity - </a:t>
            </a: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not satisfied</a:t>
            </a:r>
            <a:r>
              <a:rPr lang="fr-FR" sz="1400"/>
              <a:t>. As linearity: need to handle the outliers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Exogeneity - </a:t>
            </a:r>
            <a:r>
              <a:rPr lang="fr-FR" sz="1400" b="1">
                <a:latin typeface="Catamaran"/>
                <a:ea typeface="Catamaran"/>
                <a:cs typeface="Catamaran"/>
                <a:sym typeface="Catamaran"/>
              </a:rPr>
              <a:t>failed</a:t>
            </a:r>
            <a:r>
              <a:rPr lang="fr-FR" sz="1400"/>
              <a:t>. Same statement: handle outliers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2"/>
                </a:solidFill>
              </a:rPr>
              <a:t>We still need to improve the modelisation for Sao Paulo to prove that there is a linear regression related to its data.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2"/>
                </a:solidFill>
              </a:rPr>
              <a:t>However, we can use this model to describe the relationships between the variables. 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2" name="Google Shape;402;g848fefeb94_0_109"/>
          <p:cNvSpPr txBox="1">
            <a:spLocks noGrp="1"/>
          </p:cNvSpPr>
          <p:nvPr>
            <p:ph type="title"/>
          </p:nvPr>
        </p:nvSpPr>
        <p:spPr>
          <a:xfrm>
            <a:off x="5041325" y="360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CONCLUSION STUDY SAO PAULO CITY</a:t>
            </a:r>
            <a:endParaRPr/>
          </a:p>
        </p:txBody>
      </p:sp>
      <p:pic>
        <p:nvPicPr>
          <p:cNvPr id="403" name="Google Shape;403;g848fefeb94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48fefeb94_10_1"/>
          <p:cNvSpPr txBox="1">
            <a:spLocks noGrp="1"/>
          </p:cNvSpPr>
          <p:nvPr>
            <p:ph type="body" idx="1"/>
          </p:nvPr>
        </p:nvSpPr>
        <p:spPr>
          <a:xfrm>
            <a:off x="1812150" y="1946400"/>
            <a:ext cx="5697300" cy="23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THANKS </a:t>
            </a:r>
            <a:endParaRPr sz="4800" b="1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your</a:t>
            </a:r>
            <a:endParaRPr sz="4800" b="1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attention!</a:t>
            </a:r>
            <a:endParaRPr/>
          </a:p>
        </p:txBody>
      </p:sp>
      <p:sp>
        <p:nvSpPr>
          <p:cNvPr id="409" name="Google Shape;409;g848fefeb94_10_1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g848fefeb94_1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800" y="2683450"/>
            <a:ext cx="1114425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848fefeb94_1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81075"/>
            <a:ext cx="1743075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848fefeb94_1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600" y="0"/>
            <a:ext cx="4805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>
            <a:spLocks noGrp="1"/>
          </p:cNvSpPr>
          <p:nvPr>
            <p:ph type="body" idx="1"/>
          </p:nvPr>
        </p:nvSpPr>
        <p:spPr>
          <a:xfrm>
            <a:off x="5368200" y="2657924"/>
            <a:ext cx="2853600" cy="19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Our analysis deals with brazilian houses to rent.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We are trying to find a linear regression between the rent amount and other features available in the dataset obtained from Kaggle.</a:t>
            </a:r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6386513" y="932775"/>
            <a:ext cx="1835287" cy="68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Context</a:t>
            </a:r>
            <a:endParaRPr/>
          </a:p>
        </p:txBody>
      </p:sp>
      <p:cxnSp>
        <p:nvCxnSpPr>
          <p:cNvPr id="199" name="Google Shape;199;p3"/>
          <p:cNvCxnSpPr/>
          <p:nvPr/>
        </p:nvCxnSpPr>
        <p:spPr>
          <a:xfrm>
            <a:off x="7737813" y="2527475"/>
            <a:ext cx="3714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3" descr="Une image contenant montagne, extérieur, cité, bâtiment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46648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PROCESS</a:t>
            </a:r>
            <a:endParaRPr/>
          </a:p>
        </p:txBody>
      </p:sp>
      <p:sp>
        <p:nvSpPr>
          <p:cNvPr id="207" name="Google Shape;207;p4"/>
          <p:cNvSpPr txBox="1">
            <a:spLocks noGrp="1"/>
          </p:cNvSpPr>
          <p:nvPr>
            <p:ph type="ctrTitle" idx="2"/>
          </p:nvPr>
        </p:nvSpPr>
        <p:spPr>
          <a:xfrm>
            <a:off x="3510600" y="370480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STEP4</a:t>
            </a:r>
            <a:endParaRPr/>
          </a:p>
        </p:txBody>
      </p:sp>
      <p:sp>
        <p:nvSpPr>
          <p:cNvPr id="208" name="Google Shape;208;p4"/>
          <p:cNvSpPr txBox="1">
            <a:spLocks noGrp="1"/>
          </p:cNvSpPr>
          <p:nvPr>
            <p:ph type="subTitle" idx="1"/>
          </p:nvPr>
        </p:nvSpPr>
        <p:spPr>
          <a:xfrm>
            <a:off x="3510600" y="393117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Checking assumptions and conclusions</a:t>
            </a: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ctrTitle" idx="3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STEP1</a:t>
            </a:r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subTitle" idx="4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Acquisition and preparation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Of Data</a:t>
            </a: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 idx="7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STEP2</a:t>
            </a:r>
            <a:endParaRPr/>
          </a:p>
        </p:txBody>
      </p:sp>
      <p:sp>
        <p:nvSpPr>
          <p:cNvPr id="212" name="Google Shape;212;p4"/>
          <p:cNvSpPr txBox="1">
            <a:spLocks noGrp="1"/>
          </p:cNvSpPr>
          <p:nvPr>
            <p:ph type="subTitle" idx="8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Visualization and exploration of Data</a:t>
            </a:r>
            <a:endParaRPr/>
          </a:p>
        </p:txBody>
      </p:sp>
      <p:sp>
        <p:nvSpPr>
          <p:cNvPr id="213" name="Google Shape;213;p4"/>
          <p:cNvSpPr txBox="1">
            <a:spLocks noGrp="1"/>
          </p:cNvSpPr>
          <p:nvPr>
            <p:ph type="ctrTitle" idx="14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STEP3</a:t>
            </a:r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subTitle" idx="15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Modeling linear regression </a:t>
            </a:r>
            <a:endParaRPr/>
          </a:p>
        </p:txBody>
      </p:sp>
      <p:grpSp>
        <p:nvGrpSpPr>
          <p:cNvPr id="215" name="Google Shape;215;p4"/>
          <p:cNvGrpSpPr/>
          <p:nvPr/>
        </p:nvGrpSpPr>
        <p:grpSpPr>
          <a:xfrm>
            <a:off x="4389594" y="3391474"/>
            <a:ext cx="364822" cy="266321"/>
            <a:chOff x="1190625" y="941875"/>
            <a:chExt cx="5219200" cy="3810025"/>
          </a:xfrm>
        </p:grpSpPr>
        <p:sp>
          <p:nvSpPr>
            <p:cNvPr id="216" name="Google Shape;216;p4"/>
            <p:cNvSpPr/>
            <p:nvPr/>
          </p:nvSpPr>
          <p:spPr>
            <a:xfrm>
              <a:off x="2368200" y="941875"/>
              <a:ext cx="2864050" cy="1321150"/>
            </a:xfrm>
            <a:custGeom>
              <a:avLst/>
              <a:gdLst/>
              <a:ahLst/>
              <a:cxnLst/>
              <a:rect l="l" t="t" r="r" b="b"/>
              <a:pathLst>
                <a:path w="114562" h="52846" extrusionOk="0">
                  <a:moveTo>
                    <a:pt x="108461" y="6101"/>
                  </a:moveTo>
                  <a:lnTo>
                    <a:pt x="108461" y="46745"/>
                  </a:lnTo>
                  <a:lnTo>
                    <a:pt x="6100" y="46745"/>
                  </a:lnTo>
                  <a:lnTo>
                    <a:pt x="6100" y="6101"/>
                  </a:lnTo>
                  <a:close/>
                  <a:moveTo>
                    <a:pt x="5089" y="1"/>
                  </a:moveTo>
                  <a:cubicBezTo>
                    <a:pt x="2283" y="1"/>
                    <a:pt x="0" y="2284"/>
                    <a:pt x="0" y="5090"/>
                  </a:cubicBezTo>
                  <a:lnTo>
                    <a:pt x="0" y="47756"/>
                  </a:lnTo>
                  <a:cubicBezTo>
                    <a:pt x="0" y="50562"/>
                    <a:pt x="2283" y="52845"/>
                    <a:pt x="5089" y="52845"/>
                  </a:cubicBezTo>
                  <a:lnTo>
                    <a:pt x="109472" y="52845"/>
                  </a:lnTo>
                  <a:cubicBezTo>
                    <a:pt x="112278" y="52845"/>
                    <a:pt x="114561" y="50562"/>
                    <a:pt x="114561" y="47756"/>
                  </a:cubicBezTo>
                  <a:lnTo>
                    <a:pt x="114561" y="5090"/>
                  </a:lnTo>
                  <a:cubicBezTo>
                    <a:pt x="114561" y="2284"/>
                    <a:pt x="112278" y="1"/>
                    <a:pt x="10947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2576150" y="1149850"/>
              <a:ext cx="2448125" cy="905225"/>
            </a:xfrm>
            <a:custGeom>
              <a:avLst/>
              <a:gdLst/>
              <a:ahLst/>
              <a:cxnLst/>
              <a:rect l="l" t="t" r="r" b="b"/>
              <a:pathLst>
                <a:path w="97925" h="36209" extrusionOk="0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33142"/>
                  </a:lnTo>
                  <a:cubicBezTo>
                    <a:pt x="0" y="34838"/>
                    <a:pt x="1370" y="36208"/>
                    <a:pt x="3066" y="36208"/>
                  </a:cubicBezTo>
                  <a:lnTo>
                    <a:pt x="94859" y="36208"/>
                  </a:lnTo>
                  <a:cubicBezTo>
                    <a:pt x="96555" y="36208"/>
                    <a:pt x="97925" y="34838"/>
                    <a:pt x="97925" y="33142"/>
                  </a:cubicBezTo>
                  <a:lnTo>
                    <a:pt x="97925" y="24237"/>
                  </a:lnTo>
                  <a:cubicBezTo>
                    <a:pt x="97925" y="22540"/>
                    <a:pt x="96555" y="21203"/>
                    <a:pt x="94859" y="21203"/>
                  </a:cubicBezTo>
                  <a:cubicBezTo>
                    <a:pt x="93195" y="21203"/>
                    <a:pt x="91825" y="22540"/>
                    <a:pt x="91825" y="24237"/>
                  </a:cubicBezTo>
                  <a:lnTo>
                    <a:pt x="91825" y="30108"/>
                  </a:lnTo>
                  <a:lnTo>
                    <a:pt x="6100" y="30108"/>
                  </a:lnTo>
                  <a:lnTo>
                    <a:pt x="6100" y="6100"/>
                  </a:lnTo>
                  <a:lnTo>
                    <a:pt x="91825" y="6100"/>
                  </a:lnTo>
                  <a:lnTo>
                    <a:pt x="91825" y="9982"/>
                  </a:lnTo>
                  <a:cubicBezTo>
                    <a:pt x="91825" y="11678"/>
                    <a:pt x="93195" y="13048"/>
                    <a:pt x="94859" y="13048"/>
                  </a:cubicBezTo>
                  <a:cubicBezTo>
                    <a:pt x="96555" y="13048"/>
                    <a:pt x="97925" y="11678"/>
                    <a:pt x="97925" y="9982"/>
                  </a:cubicBezTo>
                  <a:lnTo>
                    <a:pt x="97925" y="3034"/>
                  </a:lnTo>
                  <a:cubicBezTo>
                    <a:pt x="97925" y="1370"/>
                    <a:pt x="96555" y="0"/>
                    <a:pt x="9485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190625" y="1213450"/>
              <a:ext cx="5219200" cy="3538450"/>
            </a:xfrm>
            <a:custGeom>
              <a:avLst/>
              <a:gdLst/>
              <a:ahLst/>
              <a:cxnLst/>
              <a:rect l="l" t="t" r="r" b="b"/>
              <a:pathLst>
                <a:path w="208768" h="141538" extrusionOk="0">
                  <a:moveTo>
                    <a:pt x="202635" y="6100"/>
                  </a:moveTo>
                  <a:lnTo>
                    <a:pt x="202635" y="35393"/>
                  </a:lnTo>
                  <a:lnTo>
                    <a:pt x="178953" y="35393"/>
                  </a:lnTo>
                  <a:lnTo>
                    <a:pt x="178953" y="6100"/>
                  </a:lnTo>
                  <a:close/>
                  <a:moveTo>
                    <a:pt x="88628" y="82300"/>
                  </a:moveTo>
                  <a:lnTo>
                    <a:pt x="88628" y="96751"/>
                  </a:lnTo>
                  <a:lnTo>
                    <a:pt x="61717" y="96751"/>
                  </a:lnTo>
                  <a:lnTo>
                    <a:pt x="61717" y="82300"/>
                  </a:lnTo>
                  <a:close/>
                  <a:moveTo>
                    <a:pt x="147050" y="82300"/>
                  </a:moveTo>
                  <a:lnTo>
                    <a:pt x="147050" y="96751"/>
                  </a:lnTo>
                  <a:lnTo>
                    <a:pt x="120139" y="96751"/>
                  </a:lnTo>
                  <a:lnTo>
                    <a:pt x="120139" y="82300"/>
                  </a:lnTo>
                  <a:close/>
                  <a:moveTo>
                    <a:pt x="167764" y="102851"/>
                  </a:moveTo>
                  <a:cubicBezTo>
                    <a:pt x="169460" y="102851"/>
                    <a:pt x="170830" y="104221"/>
                    <a:pt x="170830" y="105917"/>
                  </a:cubicBezTo>
                  <a:lnTo>
                    <a:pt x="170830" y="116877"/>
                  </a:lnTo>
                  <a:lnTo>
                    <a:pt x="37937" y="116877"/>
                  </a:lnTo>
                  <a:lnTo>
                    <a:pt x="37937" y="105917"/>
                  </a:lnTo>
                  <a:cubicBezTo>
                    <a:pt x="37937" y="104221"/>
                    <a:pt x="39307" y="102851"/>
                    <a:pt x="41003" y="102851"/>
                  </a:cubicBezTo>
                  <a:close/>
                  <a:moveTo>
                    <a:pt x="23780" y="132274"/>
                  </a:moveTo>
                  <a:lnTo>
                    <a:pt x="23780" y="135438"/>
                  </a:lnTo>
                  <a:lnTo>
                    <a:pt x="8122" y="135438"/>
                  </a:lnTo>
                  <a:lnTo>
                    <a:pt x="8122" y="132274"/>
                  </a:lnTo>
                  <a:close/>
                  <a:moveTo>
                    <a:pt x="178887" y="123010"/>
                  </a:moveTo>
                  <a:lnTo>
                    <a:pt x="178887" y="135438"/>
                  </a:lnTo>
                  <a:lnTo>
                    <a:pt x="170308" y="135438"/>
                  </a:lnTo>
                  <a:lnTo>
                    <a:pt x="170308" y="133416"/>
                  </a:lnTo>
                  <a:cubicBezTo>
                    <a:pt x="170308" y="130610"/>
                    <a:pt x="168025" y="128327"/>
                    <a:pt x="165220" y="128327"/>
                  </a:cubicBezTo>
                  <a:lnTo>
                    <a:pt x="43548" y="128327"/>
                  </a:lnTo>
                  <a:cubicBezTo>
                    <a:pt x="40742" y="128327"/>
                    <a:pt x="38459" y="130610"/>
                    <a:pt x="38459" y="133416"/>
                  </a:cubicBezTo>
                  <a:lnTo>
                    <a:pt x="38459" y="135438"/>
                  </a:lnTo>
                  <a:lnTo>
                    <a:pt x="29880" y="135438"/>
                  </a:lnTo>
                  <a:lnTo>
                    <a:pt x="29880" y="123010"/>
                  </a:lnTo>
                  <a:close/>
                  <a:moveTo>
                    <a:pt x="200645" y="132274"/>
                  </a:moveTo>
                  <a:lnTo>
                    <a:pt x="200645" y="135438"/>
                  </a:lnTo>
                  <a:lnTo>
                    <a:pt x="184987" y="135438"/>
                  </a:lnTo>
                  <a:lnTo>
                    <a:pt x="184987" y="132274"/>
                  </a:lnTo>
                  <a:close/>
                  <a:moveTo>
                    <a:pt x="5089" y="0"/>
                  </a:moveTo>
                  <a:cubicBezTo>
                    <a:pt x="2283" y="0"/>
                    <a:pt x="0" y="2284"/>
                    <a:pt x="0" y="5089"/>
                  </a:cubicBezTo>
                  <a:lnTo>
                    <a:pt x="0" y="36404"/>
                  </a:lnTo>
                  <a:cubicBezTo>
                    <a:pt x="0" y="39209"/>
                    <a:pt x="2283" y="41493"/>
                    <a:pt x="5089" y="41493"/>
                  </a:cubicBezTo>
                  <a:lnTo>
                    <a:pt x="14907" y="41493"/>
                  </a:lnTo>
                  <a:lnTo>
                    <a:pt x="14907" y="126141"/>
                  </a:lnTo>
                  <a:lnTo>
                    <a:pt x="7111" y="126141"/>
                  </a:lnTo>
                  <a:cubicBezTo>
                    <a:pt x="4306" y="126141"/>
                    <a:pt x="2022" y="128425"/>
                    <a:pt x="2022" y="131230"/>
                  </a:cubicBezTo>
                  <a:lnTo>
                    <a:pt x="2022" y="136449"/>
                  </a:lnTo>
                  <a:cubicBezTo>
                    <a:pt x="2022" y="139255"/>
                    <a:pt x="4306" y="141538"/>
                    <a:pt x="7111" y="141538"/>
                  </a:cubicBezTo>
                  <a:lnTo>
                    <a:pt x="39470" y="141538"/>
                  </a:lnTo>
                  <a:cubicBezTo>
                    <a:pt x="42275" y="141538"/>
                    <a:pt x="44559" y="139255"/>
                    <a:pt x="44559" y="136449"/>
                  </a:cubicBezTo>
                  <a:lnTo>
                    <a:pt x="44559" y="134459"/>
                  </a:lnTo>
                  <a:lnTo>
                    <a:pt x="164208" y="134459"/>
                  </a:lnTo>
                  <a:lnTo>
                    <a:pt x="164208" y="136449"/>
                  </a:lnTo>
                  <a:cubicBezTo>
                    <a:pt x="164208" y="139255"/>
                    <a:pt x="166492" y="141538"/>
                    <a:pt x="169297" y="141538"/>
                  </a:cubicBezTo>
                  <a:lnTo>
                    <a:pt x="201656" y="141538"/>
                  </a:lnTo>
                  <a:cubicBezTo>
                    <a:pt x="204461" y="141538"/>
                    <a:pt x="206745" y="139255"/>
                    <a:pt x="206745" y="136449"/>
                  </a:cubicBezTo>
                  <a:lnTo>
                    <a:pt x="206745" y="131230"/>
                  </a:lnTo>
                  <a:cubicBezTo>
                    <a:pt x="206745" y="128425"/>
                    <a:pt x="204461" y="126141"/>
                    <a:pt x="201656" y="126141"/>
                  </a:cubicBezTo>
                  <a:lnTo>
                    <a:pt x="193860" y="126141"/>
                  </a:lnTo>
                  <a:lnTo>
                    <a:pt x="193860" y="41493"/>
                  </a:lnTo>
                  <a:lnTo>
                    <a:pt x="203678" y="41493"/>
                  </a:lnTo>
                  <a:cubicBezTo>
                    <a:pt x="206484" y="41493"/>
                    <a:pt x="208767" y="39209"/>
                    <a:pt x="208767" y="36404"/>
                  </a:cubicBezTo>
                  <a:lnTo>
                    <a:pt x="208767" y="5089"/>
                  </a:lnTo>
                  <a:cubicBezTo>
                    <a:pt x="208767" y="2284"/>
                    <a:pt x="206484" y="0"/>
                    <a:pt x="203678" y="0"/>
                  </a:cubicBezTo>
                  <a:lnTo>
                    <a:pt x="177941" y="0"/>
                  </a:lnTo>
                  <a:cubicBezTo>
                    <a:pt x="175136" y="0"/>
                    <a:pt x="172853" y="2284"/>
                    <a:pt x="172853" y="5089"/>
                  </a:cubicBezTo>
                  <a:lnTo>
                    <a:pt x="172853" y="36404"/>
                  </a:lnTo>
                  <a:cubicBezTo>
                    <a:pt x="172853" y="39209"/>
                    <a:pt x="175136" y="41493"/>
                    <a:pt x="177941" y="41493"/>
                  </a:cubicBezTo>
                  <a:lnTo>
                    <a:pt x="187760" y="41493"/>
                  </a:lnTo>
                  <a:lnTo>
                    <a:pt x="187760" y="126141"/>
                  </a:lnTo>
                  <a:lnTo>
                    <a:pt x="184987" y="126141"/>
                  </a:lnTo>
                  <a:lnTo>
                    <a:pt x="184987" y="121999"/>
                  </a:lnTo>
                  <a:cubicBezTo>
                    <a:pt x="184987" y="119193"/>
                    <a:pt x="182704" y="116877"/>
                    <a:pt x="179899" y="116877"/>
                  </a:cubicBezTo>
                  <a:lnTo>
                    <a:pt x="176930" y="116877"/>
                  </a:lnTo>
                  <a:lnTo>
                    <a:pt x="176930" y="105917"/>
                  </a:lnTo>
                  <a:cubicBezTo>
                    <a:pt x="176930" y="101252"/>
                    <a:pt x="173407" y="97371"/>
                    <a:pt x="168873" y="96816"/>
                  </a:cubicBezTo>
                  <a:lnTo>
                    <a:pt x="168873" y="59140"/>
                  </a:lnTo>
                  <a:cubicBezTo>
                    <a:pt x="168873" y="56335"/>
                    <a:pt x="166590" y="54051"/>
                    <a:pt x="163784" y="54051"/>
                  </a:cubicBezTo>
                  <a:lnTo>
                    <a:pt x="81974" y="54051"/>
                  </a:lnTo>
                  <a:cubicBezTo>
                    <a:pt x="80277" y="54051"/>
                    <a:pt x="78907" y="55422"/>
                    <a:pt x="78907" y="57085"/>
                  </a:cubicBezTo>
                  <a:cubicBezTo>
                    <a:pt x="78907" y="58781"/>
                    <a:pt x="80277" y="60151"/>
                    <a:pt x="81974" y="60151"/>
                  </a:cubicBezTo>
                  <a:lnTo>
                    <a:pt x="162773" y="60151"/>
                  </a:lnTo>
                  <a:lnTo>
                    <a:pt x="162773" y="96751"/>
                  </a:lnTo>
                  <a:lnTo>
                    <a:pt x="153183" y="96751"/>
                  </a:lnTo>
                  <a:lnTo>
                    <a:pt x="153183" y="81289"/>
                  </a:lnTo>
                  <a:cubicBezTo>
                    <a:pt x="153183" y="78484"/>
                    <a:pt x="150867" y="76200"/>
                    <a:pt x="148062" y="76200"/>
                  </a:cubicBezTo>
                  <a:lnTo>
                    <a:pt x="119128" y="76200"/>
                  </a:lnTo>
                  <a:cubicBezTo>
                    <a:pt x="116290" y="76200"/>
                    <a:pt x="114006" y="78484"/>
                    <a:pt x="114006" y="81289"/>
                  </a:cubicBezTo>
                  <a:lnTo>
                    <a:pt x="114006" y="96751"/>
                  </a:lnTo>
                  <a:lnTo>
                    <a:pt x="94761" y="96751"/>
                  </a:lnTo>
                  <a:lnTo>
                    <a:pt x="94761" y="81289"/>
                  </a:lnTo>
                  <a:cubicBezTo>
                    <a:pt x="94761" y="78484"/>
                    <a:pt x="92477" y="76200"/>
                    <a:pt x="89639" y="76200"/>
                  </a:cubicBezTo>
                  <a:lnTo>
                    <a:pt x="60706" y="76200"/>
                  </a:lnTo>
                  <a:cubicBezTo>
                    <a:pt x="57900" y="76200"/>
                    <a:pt x="55584" y="78484"/>
                    <a:pt x="55584" y="81289"/>
                  </a:cubicBezTo>
                  <a:lnTo>
                    <a:pt x="55584" y="96751"/>
                  </a:lnTo>
                  <a:lnTo>
                    <a:pt x="45994" y="96751"/>
                  </a:lnTo>
                  <a:lnTo>
                    <a:pt x="45994" y="60151"/>
                  </a:lnTo>
                  <a:lnTo>
                    <a:pt x="67295" y="60151"/>
                  </a:lnTo>
                  <a:cubicBezTo>
                    <a:pt x="68958" y="60151"/>
                    <a:pt x="70328" y="58781"/>
                    <a:pt x="70328" y="57085"/>
                  </a:cubicBezTo>
                  <a:cubicBezTo>
                    <a:pt x="70328" y="55422"/>
                    <a:pt x="68958" y="54051"/>
                    <a:pt x="67295" y="54051"/>
                  </a:cubicBezTo>
                  <a:lnTo>
                    <a:pt x="44983" y="54051"/>
                  </a:lnTo>
                  <a:cubicBezTo>
                    <a:pt x="42177" y="54051"/>
                    <a:pt x="39894" y="56335"/>
                    <a:pt x="39894" y="59140"/>
                  </a:cubicBezTo>
                  <a:lnTo>
                    <a:pt x="39894" y="96816"/>
                  </a:lnTo>
                  <a:cubicBezTo>
                    <a:pt x="35360" y="97371"/>
                    <a:pt x="31837" y="101252"/>
                    <a:pt x="31837" y="105917"/>
                  </a:cubicBezTo>
                  <a:lnTo>
                    <a:pt x="31837" y="116877"/>
                  </a:lnTo>
                  <a:lnTo>
                    <a:pt x="28869" y="116877"/>
                  </a:lnTo>
                  <a:cubicBezTo>
                    <a:pt x="26063" y="116877"/>
                    <a:pt x="23780" y="119193"/>
                    <a:pt x="23780" y="121999"/>
                  </a:cubicBezTo>
                  <a:lnTo>
                    <a:pt x="23780" y="126141"/>
                  </a:lnTo>
                  <a:lnTo>
                    <a:pt x="21007" y="126141"/>
                  </a:lnTo>
                  <a:lnTo>
                    <a:pt x="21007" y="41493"/>
                  </a:lnTo>
                  <a:lnTo>
                    <a:pt x="30826" y="41493"/>
                  </a:lnTo>
                  <a:cubicBezTo>
                    <a:pt x="33631" y="41493"/>
                    <a:pt x="35914" y="39209"/>
                    <a:pt x="35914" y="36404"/>
                  </a:cubicBezTo>
                  <a:lnTo>
                    <a:pt x="35914" y="28217"/>
                  </a:lnTo>
                  <a:cubicBezTo>
                    <a:pt x="35914" y="26520"/>
                    <a:pt x="34577" y="25183"/>
                    <a:pt x="32881" y="25183"/>
                  </a:cubicBezTo>
                  <a:cubicBezTo>
                    <a:pt x="31185" y="25183"/>
                    <a:pt x="29815" y="26520"/>
                    <a:pt x="29815" y="28217"/>
                  </a:cubicBezTo>
                  <a:lnTo>
                    <a:pt x="29815" y="35393"/>
                  </a:lnTo>
                  <a:lnTo>
                    <a:pt x="6133" y="35393"/>
                  </a:lnTo>
                  <a:lnTo>
                    <a:pt x="6133" y="6100"/>
                  </a:lnTo>
                  <a:lnTo>
                    <a:pt x="29815" y="6100"/>
                  </a:lnTo>
                  <a:lnTo>
                    <a:pt x="29815" y="14353"/>
                  </a:lnTo>
                  <a:cubicBezTo>
                    <a:pt x="29815" y="16049"/>
                    <a:pt x="31185" y="17419"/>
                    <a:pt x="32881" y="17419"/>
                  </a:cubicBezTo>
                  <a:cubicBezTo>
                    <a:pt x="34577" y="17419"/>
                    <a:pt x="35914" y="16049"/>
                    <a:pt x="35914" y="14353"/>
                  </a:cubicBezTo>
                  <a:lnTo>
                    <a:pt x="35914" y="5089"/>
                  </a:lnTo>
                  <a:cubicBezTo>
                    <a:pt x="35914" y="2284"/>
                    <a:pt x="33631" y="0"/>
                    <a:pt x="308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2057861" y="1610921"/>
            <a:ext cx="210287" cy="364822"/>
            <a:chOff x="2291525" y="238125"/>
            <a:chExt cx="3008400" cy="5219200"/>
          </a:xfrm>
        </p:grpSpPr>
        <p:sp>
          <p:nvSpPr>
            <p:cNvPr id="220" name="Google Shape;220;p4"/>
            <p:cNvSpPr/>
            <p:nvPr/>
          </p:nvSpPr>
          <p:spPr>
            <a:xfrm>
              <a:off x="2759625" y="1451975"/>
              <a:ext cx="2072200" cy="1764350"/>
            </a:xfrm>
            <a:custGeom>
              <a:avLst/>
              <a:gdLst/>
              <a:ahLst/>
              <a:cxnLst/>
              <a:rect l="l" t="t" r="r" b="b"/>
              <a:pathLst>
                <a:path w="82888" h="70574" extrusionOk="0">
                  <a:moveTo>
                    <a:pt x="46680" y="45098"/>
                  </a:moveTo>
                  <a:lnTo>
                    <a:pt x="46680" y="64474"/>
                  </a:lnTo>
                  <a:lnTo>
                    <a:pt x="36209" y="64474"/>
                  </a:lnTo>
                  <a:lnTo>
                    <a:pt x="36209" y="45098"/>
                  </a:lnTo>
                  <a:close/>
                  <a:moveTo>
                    <a:pt x="41444" y="1"/>
                  </a:moveTo>
                  <a:cubicBezTo>
                    <a:pt x="40205" y="1"/>
                    <a:pt x="38965" y="376"/>
                    <a:pt x="37970" y="1126"/>
                  </a:cubicBezTo>
                  <a:lnTo>
                    <a:pt x="1599" y="28722"/>
                  </a:lnTo>
                  <a:cubicBezTo>
                    <a:pt x="262" y="29734"/>
                    <a:pt x="1" y="31658"/>
                    <a:pt x="1012" y="32996"/>
                  </a:cubicBezTo>
                  <a:cubicBezTo>
                    <a:pt x="1632" y="33779"/>
                    <a:pt x="2545" y="34203"/>
                    <a:pt x="3458" y="34203"/>
                  </a:cubicBezTo>
                  <a:cubicBezTo>
                    <a:pt x="4111" y="34203"/>
                    <a:pt x="4763" y="34007"/>
                    <a:pt x="5318" y="33583"/>
                  </a:cubicBezTo>
                  <a:lnTo>
                    <a:pt x="9721" y="30223"/>
                  </a:lnTo>
                  <a:lnTo>
                    <a:pt x="9721" y="65485"/>
                  </a:lnTo>
                  <a:cubicBezTo>
                    <a:pt x="9721" y="68290"/>
                    <a:pt x="12005" y="70574"/>
                    <a:pt x="14843" y="70574"/>
                  </a:cubicBezTo>
                  <a:lnTo>
                    <a:pt x="68078" y="70574"/>
                  </a:lnTo>
                  <a:cubicBezTo>
                    <a:pt x="70884" y="70574"/>
                    <a:pt x="73167" y="68290"/>
                    <a:pt x="73167" y="65485"/>
                  </a:cubicBezTo>
                  <a:lnTo>
                    <a:pt x="73167" y="54623"/>
                  </a:lnTo>
                  <a:cubicBezTo>
                    <a:pt x="73167" y="52926"/>
                    <a:pt x="71797" y="51556"/>
                    <a:pt x="70101" y="51556"/>
                  </a:cubicBezTo>
                  <a:cubicBezTo>
                    <a:pt x="68404" y="51556"/>
                    <a:pt x="67034" y="52926"/>
                    <a:pt x="67034" y="54623"/>
                  </a:cubicBezTo>
                  <a:lnTo>
                    <a:pt x="67034" y="64474"/>
                  </a:lnTo>
                  <a:lnTo>
                    <a:pt x="52812" y="64474"/>
                  </a:lnTo>
                  <a:lnTo>
                    <a:pt x="52812" y="43728"/>
                  </a:lnTo>
                  <a:cubicBezTo>
                    <a:pt x="52812" y="41118"/>
                    <a:pt x="50757" y="38998"/>
                    <a:pt x="48245" y="38998"/>
                  </a:cubicBezTo>
                  <a:lnTo>
                    <a:pt x="34643" y="38998"/>
                  </a:lnTo>
                  <a:cubicBezTo>
                    <a:pt x="32131" y="38998"/>
                    <a:pt x="30076" y="41118"/>
                    <a:pt x="30076" y="43728"/>
                  </a:cubicBezTo>
                  <a:lnTo>
                    <a:pt x="30076" y="64474"/>
                  </a:lnTo>
                  <a:lnTo>
                    <a:pt x="15854" y="64474"/>
                  </a:lnTo>
                  <a:lnTo>
                    <a:pt x="15854" y="25591"/>
                  </a:lnTo>
                  <a:lnTo>
                    <a:pt x="41460" y="6182"/>
                  </a:lnTo>
                  <a:lnTo>
                    <a:pt x="67034" y="25591"/>
                  </a:lnTo>
                  <a:lnTo>
                    <a:pt x="67034" y="39520"/>
                  </a:lnTo>
                  <a:cubicBezTo>
                    <a:pt x="67034" y="41216"/>
                    <a:pt x="68404" y="42586"/>
                    <a:pt x="70101" y="42586"/>
                  </a:cubicBezTo>
                  <a:cubicBezTo>
                    <a:pt x="71797" y="42586"/>
                    <a:pt x="73167" y="41216"/>
                    <a:pt x="73167" y="39520"/>
                  </a:cubicBezTo>
                  <a:lnTo>
                    <a:pt x="73167" y="30223"/>
                  </a:lnTo>
                  <a:lnTo>
                    <a:pt x="77603" y="33583"/>
                  </a:lnTo>
                  <a:cubicBezTo>
                    <a:pt x="78152" y="33998"/>
                    <a:pt x="78800" y="34199"/>
                    <a:pt x="79443" y="34199"/>
                  </a:cubicBezTo>
                  <a:cubicBezTo>
                    <a:pt x="80367" y="34199"/>
                    <a:pt x="81280" y="33784"/>
                    <a:pt x="81876" y="32996"/>
                  </a:cubicBezTo>
                  <a:cubicBezTo>
                    <a:pt x="82888" y="31658"/>
                    <a:pt x="82627" y="29734"/>
                    <a:pt x="81289" y="28722"/>
                  </a:cubicBezTo>
                  <a:lnTo>
                    <a:pt x="44918" y="1126"/>
                  </a:lnTo>
                  <a:cubicBezTo>
                    <a:pt x="43923" y="376"/>
                    <a:pt x="42684" y="1"/>
                    <a:pt x="41444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260350" y="489275"/>
              <a:ext cx="1071575" cy="152525"/>
            </a:xfrm>
            <a:custGeom>
              <a:avLst/>
              <a:gdLst/>
              <a:ahLst/>
              <a:cxnLst/>
              <a:rect l="l" t="t" r="r" b="b"/>
              <a:pathLst>
                <a:path w="42863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5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39796" y="6101"/>
                  </a:lnTo>
                  <a:cubicBezTo>
                    <a:pt x="41493" y="6101"/>
                    <a:pt x="42863" y="4731"/>
                    <a:pt x="42863" y="3035"/>
                  </a:cubicBezTo>
                  <a:cubicBezTo>
                    <a:pt x="42863" y="1371"/>
                    <a:pt x="41493" y="1"/>
                    <a:pt x="39796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628325" y="4920700"/>
              <a:ext cx="338475" cy="153325"/>
            </a:xfrm>
            <a:custGeom>
              <a:avLst/>
              <a:gdLst/>
              <a:ahLst/>
              <a:cxnLst/>
              <a:rect l="l" t="t" r="r" b="b"/>
              <a:pathLst>
                <a:path w="13539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0472" y="6133"/>
                  </a:lnTo>
                  <a:cubicBezTo>
                    <a:pt x="12168" y="6133"/>
                    <a:pt x="13538" y="4763"/>
                    <a:pt x="13538" y="3067"/>
                  </a:cubicBezTo>
                  <a:cubicBezTo>
                    <a:pt x="13538" y="1370"/>
                    <a:pt x="12168" y="0"/>
                    <a:pt x="1047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624675" y="4920700"/>
              <a:ext cx="338450" cy="153325"/>
            </a:xfrm>
            <a:custGeom>
              <a:avLst/>
              <a:gdLst/>
              <a:ahLst/>
              <a:cxnLst/>
              <a:rect l="l" t="t" r="r" b="b"/>
              <a:pathLst>
                <a:path w="13538" h="6133" extrusionOk="0"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7" y="6133"/>
                  </a:cubicBezTo>
                  <a:lnTo>
                    <a:pt x="10504" y="6133"/>
                  </a:lnTo>
                  <a:cubicBezTo>
                    <a:pt x="12167" y="6133"/>
                    <a:pt x="13537" y="4763"/>
                    <a:pt x="13537" y="3067"/>
                  </a:cubicBezTo>
                  <a:cubicBezTo>
                    <a:pt x="13537" y="1370"/>
                    <a:pt x="12167" y="0"/>
                    <a:pt x="1050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3220375" y="3543325"/>
              <a:ext cx="1150700" cy="153325"/>
            </a:xfrm>
            <a:custGeom>
              <a:avLst/>
              <a:gdLst/>
              <a:ahLst/>
              <a:cxnLst/>
              <a:rect l="l" t="t" r="r" b="b"/>
              <a:pathLst>
                <a:path w="46028" h="6133" extrusionOk="0">
                  <a:moveTo>
                    <a:pt x="3034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42994" y="6133"/>
                  </a:lnTo>
                  <a:cubicBezTo>
                    <a:pt x="44657" y="6133"/>
                    <a:pt x="46027" y="4763"/>
                    <a:pt x="46027" y="3067"/>
                  </a:cubicBezTo>
                  <a:cubicBezTo>
                    <a:pt x="46027" y="1370"/>
                    <a:pt x="44657" y="0"/>
                    <a:pt x="42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3417725" y="3866250"/>
              <a:ext cx="756000" cy="153350"/>
            </a:xfrm>
            <a:custGeom>
              <a:avLst/>
              <a:gdLst/>
              <a:ahLst/>
              <a:cxnLst/>
              <a:rect l="l" t="t" r="r" b="b"/>
              <a:pathLst>
                <a:path w="30240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27173" y="6133"/>
                  </a:lnTo>
                  <a:cubicBezTo>
                    <a:pt x="28869" y="6133"/>
                    <a:pt x="30239" y="4763"/>
                    <a:pt x="30239" y="3067"/>
                  </a:cubicBezTo>
                  <a:cubicBezTo>
                    <a:pt x="30239" y="1371"/>
                    <a:pt x="28869" y="1"/>
                    <a:pt x="2717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359825" y="4782875"/>
              <a:ext cx="872625" cy="428975"/>
            </a:xfrm>
            <a:custGeom>
              <a:avLst/>
              <a:gdLst/>
              <a:ahLst/>
              <a:cxnLst/>
              <a:rect l="l" t="t" r="r" b="b"/>
              <a:pathLst>
                <a:path w="34905" h="17159" extrusionOk="0">
                  <a:moveTo>
                    <a:pt x="28772" y="6100"/>
                  </a:moveTo>
                  <a:lnTo>
                    <a:pt x="28772" y="11059"/>
                  </a:lnTo>
                  <a:lnTo>
                    <a:pt x="6101" y="11059"/>
                  </a:lnTo>
                  <a:lnTo>
                    <a:pt x="6101" y="6100"/>
                  </a:lnTo>
                  <a:close/>
                  <a:moveTo>
                    <a:pt x="5090" y="1"/>
                  </a:moveTo>
                  <a:cubicBezTo>
                    <a:pt x="2284" y="1"/>
                    <a:pt x="1" y="2284"/>
                    <a:pt x="1" y="5089"/>
                  </a:cubicBezTo>
                  <a:lnTo>
                    <a:pt x="1" y="12070"/>
                  </a:lnTo>
                  <a:cubicBezTo>
                    <a:pt x="1" y="14875"/>
                    <a:pt x="2284" y="17159"/>
                    <a:pt x="5090" y="17159"/>
                  </a:cubicBezTo>
                  <a:lnTo>
                    <a:pt x="29783" y="17159"/>
                  </a:lnTo>
                  <a:cubicBezTo>
                    <a:pt x="32621" y="17159"/>
                    <a:pt x="34904" y="14875"/>
                    <a:pt x="34904" y="12070"/>
                  </a:cubicBezTo>
                  <a:lnTo>
                    <a:pt x="34904" y="5089"/>
                  </a:lnTo>
                  <a:cubicBezTo>
                    <a:pt x="34904" y="2284"/>
                    <a:pt x="32621" y="1"/>
                    <a:pt x="2978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2291525" y="238125"/>
              <a:ext cx="3008400" cy="5219200"/>
            </a:xfrm>
            <a:custGeom>
              <a:avLst/>
              <a:gdLst/>
              <a:ahLst/>
              <a:cxnLst/>
              <a:rect l="l" t="t" r="r" b="b"/>
              <a:pathLst>
                <a:path w="120336" h="208768" extrusionOk="0">
                  <a:moveTo>
                    <a:pt x="113192" y="6133"/>
                  </a:moveTo>
                  <a:cubicBezTo>
                    <a:pt x="113746" y="6133"/>
                    <a:pt x="114236" y="6589"/>
                    <a:pt x="114236" y="7144"/>
                  </a:cubicBezTo>
                  <a:lnTo>
                    <a:pt x="114236" y="20192"/>
                  </a:lnTo>
                  <a:lnTo>
                    <a:pt x="6133" y="20192"/>
                  </a:lnTo>
                  <a:lnTo>
                    <a:pt x="6133" y="7144"/>
                  </a:lnTo>
                  <a:cubicBezTo>
                    <a:pt x="6133" y="6589"/>
                    <a:pt x="6590" y="6133"/>
                    <a:pt x="7145" y="6133"/>
                  </a:cubicBezTo>
                  <a:close/>
                  <a:moveTo>
                    <a:pt x="7145" y="0"/>
                  </a:moveTo>
                  <a:cubicBezTo>
                    <a:pt x="3198" y="0"/>
                    <a:pt x="1" y="3197"/>
                    <a:pt x="1" y="7144"/>
                  </a:cubicBezTo>
                  <a:lnTo>
                    <a:pt x="1" y="201623"/>
                  </a:lnTo>
                  <a:cubicBezTo>
                    <a:pt x="1" y="205570"/>
                    <a:pt x="3198" y="208767"/>
                    <a:pt x="7145" y="208767"/>
                  </a:cubicBezTo>
                  <a:lnTo>
                    <a:pt x="113192" y="208767"/>
                  </a:lnTo>
                  <a:cubicBezTo>
                    <a:pt x="117139" y="208767"/>
                    <a:pt x="120335" y="205570"/>
                    <a:pt x="120335" y="201623"/>
                  </a:cubicBezTo>
                  <a:lnTo>
                    <a:pt x="120335" y="54638"/>
                  </a:lnTo>
                  <a:cubicBezTo>
                    <a:pt x="120335" y="52942"/>
                    <a:pt x="118965" y="51572"/>
                    <a:pt x="117269" y="51572"/>
                  </a:cubicBezTo>
                  <a:cubicBezTo>
                    <a:pt x="115606" y="51572"/>
                    <a:pt x="114236" y="52942"/>
                    <a:pt x="114236" y="54638"/>
                  </a:cubicBezTo>
                  <a:lnTo>
                    <a:pt x="114236" y="172070"/>
                  </a:lnTo>
                  <a:lnTo>
                    <a:pt x="42015" y="172070"/>
                  </a:lnTo>
                  <a:cubicBezTo>
                    <a:pt x="40352" y="172070"/>
                    <a:pt x="38982" y="173440"/>
                    <a:pt x="38982" y="175103"/>
                  </a:cubicBezTo>
                  <a:cubicBezTo>
                    <a:pt x="38982" y="176800"/>
                    <a:pt x="40352" y="178170"/>
                    <a:pt x="42015" y="178170"/>
                  </a:cubicBezTo>
                  <a:lnTo>
                    <a:pt x="114236" y="178170"/>
                  </a:lnTo>
                  <a:lnTo>
                    <a:pt x="114236" y="201623"/>
                  </a:lnTo>
                  <a:cubicBezTo>
                    <a:pt x="114236" y="202178"/>
                    <a:pt x="113746" y="202667"/>
                    <a:pt x="113192" y="202667"/>
                  </a:cubicBezTo>
                  <a:lnTo>
                    <a:pt x="7145" y="202667"/>
                  </a:lnTo>
                  <a:cubicBezTo>
                    <a:pt x="6590" y="202667"/>
                    <a:pt x="6133" y="202178"/>
                    <a:pt x="6133" y="201623"/>
                  </a:cubicBezTo>
                  <a:lnTo>
                    <a:pt x="6133" y="178170"/>
                  </a:lnTo>
                  <a:lnTo>
                    <a:pt x="27565" y="178170"/>
                  </a:lnTo>
                  <a:cubicBezTo>
                    <a:pt x="29228" y="178170"/>
                    <a:pt x="30598" y="176800"/>
                    <a:pt x="30598" y="175103"/>
                  </a:cubicBezTo>
                  <a:cubicBezTo>
                    <a:pt x="30598" y="173440"/>
                    <a:pt x="29228" y="172070"/>
                    <a:pt x="27565" y="172070"/>
                  </a:cubicBezTo>
                  <a:lnTo>
                    <a:pt x="6133" y="172070"/>
                  </a:lnTo>
                  <a:lnTo>
                    <a:pt x="6133" y="26292"/>
                  </a:lnTo>
                  <a:lnTo>
                    <a:pt x="114236" y="26292"/>
                  </a:lnTo>
                  <a:lnTo>
                    <a:pt x="114236" y="40351"/>
                  </a:lnTo>
                  <a:cubicBezTo>
                    <a:pt x="114236" y="42047"/>
                    <a:pt x="115606" y="43417"/>
                    <a:pt x="117269" y="43417"/>
                  </a:cubicBezTo>
                  <a:cubicBezTo>
                    <a:pt x="118965" y="43417"/>
                    <a:pt x="120335" y="42047"/>
                    <a:pt x="120335" y="40351"/>
                  </a:cubicBezTo>
                  <a:lnTo>
                    <a:pt x="120335" y="7144"/>
                  </a:lnTo>
                  <a:cubicBezTo>
                    <a:pt x="120335" y="3197"/>
                    <a:pt x="117139" y="0"/>
                    <a:pt x="11319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4"/>
          <p:cNvGrpSpPr/>
          <p:nvPr/>
        </p:nvGrpSpPr>
        <p:grpSpPr>
          <a:xfrm>
            <a:off x="6830326" y="1610921"/>
            <a:ext cx="325206" cy="364822"/>
            <a:chOff x="1476025" y="238125"/>
            <a:chExt cx="4652450" cy="5219200"/>
          </a:xfrm>
        </p:grpSpPr>
        <p:sp>
          <p:nvSpPr>
            <p:cNvPr id="229" name="Google Shape;229;p4"/>
            <p:cNvSpPr/>
            <p:nvPr/>
          </p:nvSpPr>
          <p:spPr>
            <a:xfrm>
              <a:off x="1978375" y="2183875"/>
              <a:ext cx="2488100" cy="152525"/>
            </a:xfrm>
            <a:custGeom>
              <a:avLst/>
              <a:gdLst/>
              <a:ahLst/>
              <a:cxnLst/>
              <a:rect l="l" t="t" r="r" b="b"/>
              <a:pathLst>
                <a:path w="99524" h="6101" extrusionOk="0">
                  <a:moveTo>
                    <a:pt x="3034" y="1"/>
                  </a:moveTo>
                  <a:cubicBezTo>
                    <a:pt x="1371" y="1"/>
                    <a:pt x="1" y="1371"/>
                    <a:pt x="1" y="3035"/>
                  </a:cubicBezTo>
                  <a:cubicBezTo>
                    <a:pt x="1" y="4731"/>
                    <a:pt x="1371" y="6101"/>
                    <a:pt x="3034" y="6101"/>
                  </a:cubicBezTo>
                  <a:lnTo>
                    <a:pt x="96458" y="6101"/>
                  </a:lnTo>
                  <a:cubicBezTo>
                    <a:pt x="98154" y="6101"/>
                    <a:pt x="99524" y="4731"/>
                    <a:pt x="99524" y="3035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978375" y="4358000"/>
              <a:ext cx="707875" cy="707050"/>
            </a:xfrm>
            <a:custGeom>
              <a:avLst/>
              <a:gdLst/>
              <a:ahLst/>
              <a:cxnLst/>
              <a:rect l="l" t="t" r="r" b="b"/>
              <a:pathLst>
                <a:path w="28315" h="28282" extrusionOk="0">
                  <a:moveTo>
                    <a:pt x="14158" y="6100"/>
                  </a:moveTo>
                  <a:cubicBezTo>
                    <a:pt x="18594" y="6100"/>
                    <a:pt x="22215" y="9721"/>
                    <a:pt x="22215" y="14125"/>
                  </a:cubicBezTo>
                  <a:cubicBezTo>
                    <a:pt x="22215" y="18561"/>
                    <a:pt x="18594" y="22149"/>
                    <a:pt x="14158" y="22149"/>
                  </a:cubicBezTo>
                  <a:cubicBezTo>
                    <a:pt x="9722" y="22149"/>
                    <a:pt x="6101" y="18561"/>
                    <a:pt x="6101" y="14125"/>
                  </a:cubicBezTo>
                  <a:cubicBezTo>
                    <a:pt x="6101" y="9721"/>
                    <a:pt x="9722" y="6100"/>
                    <a:pt x="14158" y="6100"/>
                  </a:cubicBezTo>
                  <a:close/>
                  <a:moveTo>
                    <a:pt x="14158" y="1"/>
                  </a:moveTo>
                  <a:cubicBezTo>
                    <a:pt x="6329" y="1"/>
                    <a:pt x="1" y="6329"/>
                    <a:pt x="1" y="14125"/>
                  </a:cubicBezTo>
                  <a:cubicBezTo>
                    <a:pt x="1" y="21921"/>
                    <a:pt x="6329" y="28282"/>
                    <a:pt x="14158" y="28282"/>
                  </a:cubicBezTo>
                  <a:cubicBezTo>
                    <a:pt x="21954" y="28282"/>
                    <a:pt x="28315" y="21921"/>
                    <a:pt x="28315" y="14125"/>
                  </a:cubicBezTo>
                  <a:cubicBezTo>
                    <a:pt x="28315" y="6329"/>
                    <a:pt x="21954" y="1"/>
                    <a:pt x="141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501125" y="1352900"/>
              <a:ext cx="1441825" cy="153325"/>
            </a:xfrm>
            <a:custGeom>
              <a:avLst/>
              <a:gdLst/>
              <a:ahLst/>
              <a:cxnLst/>
              <a:rect l="l" t="t" r="r" b="b"/>
              <a:pathLst>
                <a:path w="57673" h="6133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54638" y="6133"/>
                  </a:lnTo>
                  <a:cubicBezTo>
                    <a:pt x="56302" y="6133"/>
                    <a:pt x="57672" y="4763"/>
                    <a:pt x="57672" y="3067"/>
                  </a:cubicBezTo>
                  <a:cubicBezTo>
                    <a:pt x="57672" y="1370"/>
                    <a:pt x="56302" y="0"/>
                    <a:pt x="5463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978375" y="1821000"/>
              <a:ext cx="2488100" cy="152525"/>
            </a:xfrm>
            <a:custGeom>
              <a:avLst/>
              <a:gdLst/>
              <a:ahLst/>
              <a:cxnLst/>
              <a:rect l="l" t="t" r="r" b="b"/>
              <a:pathLst>
                <a:path w="99524" h="6101" extrusionOk="0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34" y="6100"/>
                  </a:cubicBezTo>
                  <a:lnTo>
                    <a:pt x="96458" y="6100"/>
                  </a:lnTo>
                  <a:cubicBezTo>
                    <a:pt x="98154" y="6100"/>
                    <a:pt x="99524" y="4730"/>
                    <a:pt x="99524" y="3066"/>
                  </a:cubicBezTo>
                  <a:cubicBezTo>
                    <a:pt x="99524" y="1370"/>
                    <a:pt x="98154" y="0"/>
                    <a:pt x="9645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978375" y="2546775"/>
              <a:ext cx="2488100" cy="152525"/>
            </a:xfrm>
            <a:custGeom>
              <a:avLst/>
              <a:gdLst/>
              <a:ahLst/>
              <a:cxnLst/>
              <a:rect l="l" t="t" r="r" b="b"/>
              <a:pathLst>
                <a:path w="99524" h="6101" extrusionOk="0">
                  <a:moveTo>
                    <a:pt x="3034" y="1"/>
                  </a:moveTo>
                  <a:cubicBezTo>
                    <a:pt x="1371" y="1"/>
                    <a:pt x="1" y="1371"/>
                    <a:pt x="1" y="3034"/>
                  </a:cubicBezTo>
                  <a:cubicBezTo>
                    <a:pt x="1" y="4731"/>
                    <a:pt x="1371" y="6101"/>
                    <a:pt x="3034" y="6101"/>
                  </a:cubicBezTo>
                  <a:lnTo>
                    <a:pt x="96458" y="6101"/>
                  </a:lnTo>
                  <a:cubicBezTo>
                    <a:pt x="98154" y="6101"/>
                    <a:pt x="99524" y="4731"/>
                    <a:pt x="99524" y="3034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978375" y="2908875"/>
              <a:ext cx="2488100" cy="153325"/>
            </a:xfrm>
            <a:custGeom>
              <a:avLst/>
              <a:gdLst/>
              <a:ahLst/>
              <a:cxnLst/>
              <a:rect l="l" t="t" r="r" b="b"/>
              <a:pathLst>
                <a:path w="99524" h="6133" extrusionOk="0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96458" y="6133"/>
                  </a:lnTo>
                  <a:cubicBezTo>
                    <a:pt x="98154" y="6133"/>
                    <a:pt x="99524" y="4763"/>
                    <a:pt x="99524" y="3066"/>
                  </a:cubicBezTo>
                  <a:cubicBezTo>
                    <a:pt x="99524" y="1370"/>
                    <a:pt x="98154" y="0"/>
                    <a:pt x="9645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978375" y="3271750"/>
              <a:ext cx="2488100" cy="153350"/>
            </a:xfrm>
            <a:custGeom>
              <a:avLst/>
              <a:gdLst/>
              <a:ahLst/>
              <a:cxnLst/>
              <a:rect l="l" t="t" r="r" b="b"/>
              <a:pathLst>
                <a:path w="99524" h="6134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96458" y="6133"/>
                  </a:lnTo>
                  <a:cubicBezTo>
                    <a:pt x="98154" y="6133"/>
                    <a:pt x="99524" y="4763"/>
                    <a:pt x="99524" y="3067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978375" y="3634650"/>
              <a:ext cx="2488100" cy="152525"/>
            </a:xfrm>
            <a:custGeom>
              <a:avLst/>
              <a:gdLst/>
              <a:ahLst/>
              <a:cxnLst/>
              <a:rect l="l" t="t" r="r" b="b"/>
              <a:pathLst>
                <a:path w="99524" h="6101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01"/>
                    <a:pt x="3034" y="6101"/>
                  </a:cubicBezTo>
                  <a:lnTo>
                    <a:pt x="96458" y="6101"/>
                  </a:lnTo>
                  <a:cubicBezTo>
                    <a:pt x="98154" y="6101"/>
                    <a:pt x="99524" y="4763"/>
                    <a:pt x="99524" y="3067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476025" y="238125"/>
              <a:ext cx="4652450" cy="5219200"/>
            </a:xfrm>
            <a:custGeom>
              <a:avLst/>
              <a:gdLst/>
              <a:ahLst/>
              <a:cxnLst/>
              <a:rect l="l" t="t" r="r" b="b"/>
              <a:pathLst>
                <a:path w="186098" h="208768" extrusionOk="0">
                  <a:moveTo>
                    <a:pt x="173702" y="67458"/>
                  </a:moveTo>
                  <a:lnTo>
                    <a:pt x="179443" y="70752"/>
                  </a:lnTo>
                  <a:lnTo>
                    <a:pt x="177681" y="73819"/>
                  </a:lnTo>
                  <a:lnTo>
                    <a:pt x="171940" y="70524"/>
                  </a:lnTo>
                  <a:lnTo>
                    <a:pt x="173702" y="67458"/>
                  </a:lnTo>
                  <a:close/>
                  <a:moveTo>
                    <a:pt x="166949" y="74699"/>
                  </a:moveTo>
                  <a:lnTo>
                    <a:pt x="169102" y="75939"/>
                  </a:lnTo>
                  <a:lnTo>
                    <a:pt x="164764" y="83442"/>
                  </a:lnTo>
                  <a:lnTo>
                    <a:pt x="162611" y="82202"/>
                  </a:lnTo>
                  <a:lnTo>
                    <a:pt x="166949" y="74699"/>
                  </a:lnTo>
                  <a:close/>
                  <a:moveTo>
                    <a:pt x="174387" y="79005"/>
                  </a:moveTo>
                  <a:lnTo>
                    <a:pt x="176540" y="80212"/>
                  </a:lnTo>
                  <a:lnTo>
                    <a:pt x="172201" y="87747"/>
                  </a:lnTo>
                  <a:lnTo>
                    <a:pt x="170048" y="86508"/>
                  </a:lnTo>
                  <a:lnTo>
                    <a:pt x="174387" y="79005"/>
                  </a:lnTo>
                  <a:close/>
                  <a:moveTo>
                    <a:pt x="159545" y="87519"/>
                  </a:moveTo>
                  <a:lnTo>
                    <a:pt x="161698" y="88759"/>
                  </a:lnTo>
                  <a:lnTo>
                    <a:pt x="156348" y="97990"/>
                  </a:lnTo>
                  <a:cubicBezTo>
                    <a:pt x="155500" y="99458"/>
                    <a:pt x="155989" y="101317"/>
                    <a:pt x="157457" y="102165"/>
                  </a:cubicBezTo>
                  <a:cubicBezTo>
                    <a:pt x="157946" y="102426"/>
                    <a:pt x="158468" y="102557"/>
                    <a:pt x="158990" y="102557"/>
                  </a:cubicBezTo>
                  <a:cubicBezTo>
                    <a:pt x="160034" y="102557"/>
                    <a:pt x="161078" y="102035"/>
                    <a:pt x="161632" y="101056"/>
                  </a:cubicBezTo>
                  <a:lnTo>
                    <a:pt x="166982" y="91792"/>
                  </a:lnTo>
                  <a:lnTo>
                    <a:pt x="169135" y="93032"/>
                  </a:lnTo>
                  <a:lnTo>
                    <a:pt x="158240" y="111854"/>
                  </a:lnTo>
                  <a:lnTo>
                    <a:pt x="148650" y="106341"/>
                  </a:lnTo>
                  <a:lnTo>
                    <a:pt x="159545" y="87519"/>
                  </a:lnTo>
                  <a:close/>
                  <a:moveTo>
                    <a:pt x="145583" y="111625"/>
                  </a:moveTo>
                  <a:lnTo>
                    <a:pt x="155174" y="117138"/>
                  </a:lnTo>
                  <a:lnTo>
                    <a:pt x="129437" y="161631"/>
                  </a:lnTo>
                  <a:lnTo>
                    <a:pt x="119846" y="156119"/>
                  </a:lnTo>
                  <a:lnTo>
                    <a:pt x="145583" y="111625"/>
                  </a:lnTo>
                  <a:close/>
                  <a:moveTo>
                    <a:pt x="116780" y="161403"/>
                  </a:moveTo>
                  <a:lnTo>
                    <a:pt x="126370" y="166916"/>
                  </a:lnTo>
                  <a:lnTo>
                    <a:pt x="125196" y="168938"/>
                  </a:lnTo>
                  <a:cubicBezTo>
                    <a:pt x="124935" y="169395"/>
                    <a:pt x="124087" y="170210"/>
                    <a:pt x="123598" y="170471"/>
                  </a:cubicBezTo>
                  <a:lnTo>
                    <a:pt x="115410" y="174810"/>
                  </a:lnTo>
                  <a:lnTo>
                    <a:pt x="115084" y="165578"/>
                  </a:lnTo>
                  <a:cubicBezTo>
                    <a:pt x="115051" y="165024"/>
                    <a:pt x="115345" y="163882"/>
                    <a:pt x="115606" y="163426"/>
                  </a:cubicBezTo>
                  <a:lnTo>
                    <a:pt x="116780" y="161403"/>
                  </a:lnTo>
                  <a:close/>
                  <a:moveTo>
                    <a:pt x="141506" y="152987"/>
                  </a:moveTo>
                  <a:lnTo>
                    <a:pt x="141506" y="191968"/>
                  </a:lnTo>
                  <a:lnTo>
                    <a:pt x="137037" y="191968"/>
                  </a:lnTo>
                  <a:lnTo>
                    <a:pt x="137037" y="160685"/>
                  </a:lnTo>
                  <a:lnTo>
                    <a:pt x="141506" y="152987"/>
                  </a:lnTo>
                  <a:close/>
                  <a:moveTo>
                    <a:pt x="152075" y="6133"/>
                  </a:moveTo>
                  <a:lnTo>
                    <a:pt x="152075" y="88204"/>
                  </a:lnTo>
                  <a:lnTo>
                    <a:pt x="150411" y="91075"/>
                  </a:lnTo>
                  <a:lnTo>
                    <a:pt x="147606" y="95902"/>
                  </a:lnTo>
                  <a:lnTo>
                    <a:pt x="147606" y="15788"/>
                  </a:lnTo>
                  <a:cubicBezTo>
                    <a:pt x="147606" y="12983"/>
                    <a:pt x="145322" y="10699"/>
                    <a:pt x="142517" y="10699"/>
                  </a:cubicBezTo>
                  <a:lnTo>
                    <a:pt x="50562" y="10699"/>
                  </a:lnTo>
                  <a:cubicBezTo>
                    <a:pt x="48866" y="10699"/>
                    <a:pt x="47495" y="12069"/>
                    <a:pt x="47495" y="13733"/>
                  </a:cubicBezTo>
                  <a:cubicBezTo>
                    <a:pt x="47495" y="15429"/>
                    <a:pt x="48866" y="16799"/>
                    <a:pt x="50562" y="16799"/>
                  </a:cubicBezTo>
                  <a:lnTo>
                    <a:pt x="141506" y="16799"/>
                  </a:lnTo>
                  <a:lnTo>
                    <a:pt x="141506" y="106471"/>
                  </a:lnTo>
                  <a:lnTo>
                    <a:pt x="137037" y="114170"/>
                  </a:lnTo>
                  <a:lnTo>
                    <a:pt x="137037" y="59531"/>
                  </a:lnTo>
                  <a:cubicBezTo>
                    <a:pt x="137037" y="57835"/>
                    <a:pt x="135667" y="56465"/>
                    <a:pt x="134003" y="56465"/>
                  </a:cubicBezTo>
                  <a:cubicBezTo>
                    <a:pt x="132307" y="56465"/>
                    <a:pt x="130937" y="57835"/>
                    <a:pt x="130937" y="59531"/>
                  </a:cubicBezTo>
                  <a:lnTo>
                    <a:pt x="130937" y="124738"/>
                  </a:lnTo>
                  <a:lnTo>
                    <a:pt x="116095" y="150378"/>
                  </a:lnTo>
                  <a:lnTo>
                    <a:pt x="23128" y="150378"/>
                  </a:lnTo>
                  <a:cubicBezTo>
                    <a:pt x="21465" y="150378"/>
                    <a:pt x="20095" y="151748"/>
                    <a:pt x="20095" y="153444"/>
                  </a:cubicBezTo>
                  <a:cubicBezTo>
                    <a:pt x="20095" y="155107"/>
                    <a:pt x="21465" y="156477"/>
                    <a:pt x="23128" y="156477"/>
                  </a:cubicBezTo>
                  <a:lnTo>
                    <a:pt x="112572" y="156477"/>
                  </a:lnTo>
                  <a:lnTo>
                    <a:pt x="110321" y="160359"/>
                  </a:lnTo>
                  <a:cubicBezTo>
                    <a:pt x="109473" y="161827"/>
                    <a:pt x="108919" y="164111"/>
                    <a:pt x="108984" y="165807"/>
                  </a:cubicBezTo>
                  <a:lnTo>
                    <a:pt x="109343" y="175984"/>
                  </a:lnTo>
                  <a:lnTo>
                    <a:pt x="76266" y="175984"/>
                  </a:lnTo>
                  <a:cubicBezTo>
                    <a:pt x="74570" y="175984"/>
                    <a:pt x="73200" y="177354"/>
                    <a:pt x="73200" y="179018"/>
                  </a:cubicBezTo>
                  <a:cubicBezTo>
                    <a:pt x="73200" y="180714"/>
                    <a:pt x="74570" y="182084"/>
                    <a:pt x="76266" y="182084"/>
                  </a:cubicBezTo>
                  <a:lnTo>
                    <a:pt x="113583" y="182084"/>
                  </a:lnTo>
                  <a:cubicBezTo>
                    <a:pt x="114334" y="182084"/>
                    <a:pt x="115051" y="181888"/>
                    <a:pt x="115769" y="181530"/>
                  </a:cubicBezTo>
                  <a:lnTo>
                    <a:pt x="126468" y="175886"/>
                  </a:lnTo>
                  <a:cubicBezTo>
                    <a:pt x="127969" y="175103"/>
                    <a:pt x="129665" y="173440"/>
                    <a:pt x="130513" y="172005"/>
                  </a:cubicBezTo>
                  <a:lnTo>
                    <a:pt x="130937" y="171254"/>
                  </a:lnTo>
                  <a:lnTo>
                    <a:pt x="130937" y="202667"/>
                  </a:lnTo>
                  <a:lnTo>
                    <a:pt x="6101" y="202667"/>
                  </a:lnTo>
                  <a:lnTo>
                    <a:pt x="6101" y="27499"/>
                  </a:lnTo>
                  <a:lnTo>
                    <a:pt x="130937" y="27499"/>
                  </a:lnTo>
                  <a:lnTo>
                    <a:pt x="130937" y="45276"/>
                  </a:lnTo>
                  <a:cubicBezTo>
                    <a:pt x="130937" y="46940"/>
                    <a:pt x="132307" y="48310"/>
                    <a:pt x="134003" y="48310"/>
                  </a:cubicBezTo>
                  <a:cubicBezTo>
                    <a:pt x="135667" y="48310"/>
                    <a:pt x="137037" y="46940"/>
                    <a:pt x="137037" y="45276"/>
                  </a:cubicBezTo>
                  <a:lnTo>
                    <a:pt x="137037" y="26455"/>
                  </a:lnTo>
                  <a:cubicBezTo>
                    <a:pt x="137037" y="23649"/>
                    <a:pt x="134754" y="21366"/>
                    <a:pt x="131948" y="21366"/>
                  </a:cubicBezTo>
                  <a:lnTo>
                    <a:pt x="16702" y="21366"/>
                  </a:lnTo>
                  <a:lnTo>
                    <a:pt x="16702" y="16799"/>
                  </a:lnTo>
                  <a:lnTo>
                    <a:pt x="35883" y="16799"/>
                  </a:lnTo>
                  <a:cubicBezTo>
                    <a:pt x="37579" y="16799"/>
                    <a:pt x="38949" y="15429"/>
                    <a:pt x="38949" y="13733"/>
                  </a:cubicBezTo>
                  <a:cubicBezTo>
                    <a:pt x="38949" y="12069"/>
                    <a:pt x="37579" y="10699"/>
                    <a:pt x="35883" y="10699"/>
                  </a:cubicBezTo>
                  <a:lnTo>
                    <a:pt x="27271" y="10699"/>
                  </a:lnTo>
                  <a:lnTo>
                    <a:pt x="27271" y="6133"/>
                  </a:lnTo>
                  <a:close/>
                  <a:moveTo>
                    <a:pt x="26260" y="0"/>
                  </a:moveTo>
                  <a:cubicBezTo>
                    <a:pt x="23455" y="0"/>
                    <a:pt x="21139" y="2283"/>
                    <a:pt x="21139" y="5089"/>
                  </a:cubicBezTo>
                  <a:lnTo>
                    <a:pt x="21139" y="10699"/>
                  </a:lnTo>
                  <a:lnTo>
                    <a:pt x="15658" y="10699"/>
                  </a:lnTo>
                  <a:cubicBezTo>
                    <a:pt x="12853" y="10699"/>
                    <a:pt x="10570" y="12983"/>
                    <a:pt x="10570" y="15788"/>
                  </a:cubicBezTo>
                  <a:lnTo>
                    <a:pt x="10570" y="21366"/>
                  </a:lnTo>
                  <a:lnTo>
                    <a:pt x="5090" y="21366"/>
                  </a:lnTo>
                  <a:cubicBezTo>
                    <a:pt x="2284" y="21366"/>
                    <a:pt x="1" y="23649"/>
                    <a:pt x="1" y="26455"/>
                  </a:cubicBezTo>
                  <a:lnTo>
                    <a:pt x="1" y="203678"/>
                  </a:lnTo>
                  <a:cubicBezTo>
                    <a:pt x="1" y="206484"/>
                    <a:pt x="2284" y="208767"/>
                    <a:pt x="5090" y="208767"/>
                  </a:cubicBezTo>
                  <a:lnTo>
                    <a:pt x="131948" y="208767"/>
                  </a:lnTo>
                  <a:cubicBezTo>
                    <a:pt x="134754" y="208767"/>
                    <a:pt x="137037" y="206484"/>
                    <a:pt x="137037" y="203678"/>
                  </a:cubicBezTo>
                  <a:lnTo>
                    <a:pt x="137037" y="198068"/>
                  </a:lnTo>
                  <a:lnTo>
                    <a:pt x="142517" y="198068"/>
                  </a:lnTo>
                  <a:cubicBezTo>
                    <a:pt x="145322" y="198068"/>
                    <a:pt x="147638" y="195784"/>
                    <a:pt x="147638" y="192979"/>
                  </a:cubicBezTo>
                  <a:lnTo>
                    <a:pt x="147638" y="187401"/>
                  </a:lnTo>
                  <a:lnTo>
                    <a:pt x="153119" y="187401"/>
                  </a:lnTo>
                  <a:cubicBezTo>
                    <a:pt x="155924" y="187401"/>
                    <a:pt x="158207" y="185118"/>
                    <a:pt x="158207" y="182312"/>
                  </a:cubicBezTo>
                  <a:lnTo>
                    <a:pt x="158207" y="162284"/>
                  </a:lnTo>
                  <a:cubicBezTo>
                    <a:pt x="158207" y="160588"/>
                    <a:pt x="156837" y="159218"/>
                    <a:pt x="155141" y="159218"/>
                  </a:cubicBezTo>
                  <a:cubicBezTo>
                    <a:pt x="153445" y="159218"/>
                    <a:pt x="152075" y="160588"/>
                    <a:pt x="152075" y="162284"/>
                  </a:cubicBezTo>
                  <a:lnTo>
                    <a:pt x="152075" y="181269"/>
                  </a:lnTo>
                  <a:lnTo>
                    <a:pt x="147638" y="181269"/>
                  </a:lnTo>
                  <a:lnTo>
                    <a:pt x="147638" y="142418"/>
                  </a:lnTo>
                  <a:lnTo>
                    <a:pt x="152075" y="134687"/>
                  </a:lnTo>
                  <a:lnTo>
                    <a:pt x="152075" y="147801"/>
                  </a:lnTo>
                  <a:cubicBezTo>
                    <a:pt x="152075" y="149497"/>
                    <a:pt x="153445" y="150867"/>
                    <a:pt x="155141" y="150867"/>
                  </a:cubicBezTo>
                  <a:cubicBezTo>
                    <a:pt x="156837" y="150867"/>
                    <a:pt x="158207" y="149497"/>
                    <a:pt x="158207" y="147801"/>
                  </a:cubicBezTo>
                  <a:lnTo>
                    <a:pt x="158207" y="124119"/>
                  </a:lnTo>
                  <a:lnTo>
                    <a:pt x="161991" y="117562"/>
                  </a:lnTo>
                  <a:lnTo>
                    <a:pt x="175953" y="93456"/>
                  </a:lnTo>
                  <a:cubicBezTo>
                    <a:pt x="175953" y="93456"/>
                    <a:pt x="175953" y="93456"/>
                    <a:pt x="175953" y="93423"/>
                  </a:cubicBezTo>
                  <a:lnTo>
                    <a:pt x="182346" y="82398"/>
                  </a:lnTo>
                  <a:cubicBezTo>
                    <a:pt x="183031" y="81223"/>
                    <a:pt x="183227" y="79853"/>
                    <a:pt x="182868" y="78549"/>
                  </a:cubicBezTo>
                  <a:cubicBezTo>
                    <a:pt x="182770" y="78222"/>
                    <a:pt x="182672" y="77929"/>
                    <a:pt x="182542" y="77635"/>
                  </a:cubicBezTo>
                  <a:lnTo>
                    <a:pt x="185249" y="72938"/>
                  </a:lnTo>
                  <a:cubicBezTo>
                    <a:pt x="185934" y="71764"/>
                    <a:pt x="186097" y="70394"/>
                    <a:pt x="185771" y="69056"/>
                  </a:cubicBezTo>
                  <a:cubicBezTo>
                    <a:pt x="185412" y="67751"/>
                    <a:pt x="184564" y="66642"/>
                    <a:pt x="183390" y="65990"/>
                  </a:cubicBezTo>
                  <a:lnTo>
                    <a:pt x="175887" y="61652"/>
                  </a:lnTo>
                  <a:cubicBezTo>
                    <a:pt x="175104" y="61227"/>
                    <a:pt x="174256" y="60967"/>
                    <a:pt x="173343" y="60967"/>
                  </a:cubicBezTo>
                  <a:cubicBezTo>
                    <a:pt x="171516" y="60967"/>
                    <a:pt x="169853" y="61945"/>
                    <a:pt x="168939" y="63543"/>
                  </a:cubicBezTo>
                  <a:lnTo>
                    <a:pt x="166199" y="68241"/>
                  </a:lnTo>
                  <a:cubicBezTo>
                    <a:pt x="164536" y="68371"/>
                    <a:pt x="163002" y="69317"/>
                    <a:pt x="162154" y="70752"/>
                  </a:cubicBezTo>
                  <a:lnTo>
                    <a:pt x="158207" y="77635"/>
                  </a:lnTo>
                  <a:lnTo>
                    <a:pt x="158207" y="5089"/>
                  </a:lnTo>
                  <a:cubicBezTo>
                    <a:pt x="158207" y="2283"/>
                    <a:pt x="155924" y="0"/>
                    <a:pt x="15308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4"/>
          <p:cNvGrpSpPr/>
          <p:nvPr/>
        </p:nvGrpSpPr>
        <p:grpSpPr>
          <a:xfrm>
            <a:off x="4396716" y="1671231"/>
            <a:ext cx="364822" cy="304512"/>
            <a:chOff x="1190625" y="666250"/>
            <a:chExt cx="5219200" cy="4356400"/>
          </a:xfrm>
        </p:grpSpPr>
        <p:sp>
          <p:nvSpPr>
            <p:cNvPr id="239" name="Google Shape;239;p4"/>
            <p:cNvSpPr/>
            <p:nvPr/>
          </p:nvSpPr>
          <p:spPr>
            <a:xfrm>
              <a:off x="3651775" y="1033225"/>
              <a:ext cx="570875" cy="570875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11418" y="6133"/>
                  </a:moveTo>
                  <a:cubicBezTo>
                    <a:pt x="14353" y="6133"/>
                    <a:pt x="16735" y="8482"/>
                    <a:pt x="16735" y="11417"/>
                  </a:cubicBezTo>
                  <a:cubicBezTo>
                    <a:pt x="16735" y="14353"/>
                    <a:pt x="14353" y="16734"/>
                    <a:pt x="11418" y="16734"/>
                  </a:cubicBezTo>
                  <a:cubicBezTo>
                    <a:pt x="8515" y="16734"/>
                    <a:pt x="6133" y="14353"/>
                    <a:pt x="6133" y="11417"/>
                  </a:cubicBezTo>
                  <a:cubicBezTo>
                    <a:pt x="6133" y="8482"/>
                    <a:pt x="8515" y="6133"/>
                    <a:pt x="11418" y="6133"/>
                  </a:cubicBezTo>
                  <a:close/>
                  <a:moveTo>
                    <a:pt x="11418" y="0"/>
                  </a:moveTo>
                  <a:cubicBezTo>
                    <a:pt x="5122" y="0"/>
                    <a:pt x="1" y="5122"/>
                    <a:pt x="1" y="11417"/>
                  </a:cubicBezTo>
                  <a:cubicBezTo>
                    <a:pt x="1" y="17713"/>
                    <a:pt x="5122" y="22834"/>
                    <a:pt x="11418" y="22834"/>
                  </a:cubicBezTo>
                  <a:cubicBezTo>
                    <a:pt x="17713" y="22834"/>
                    <a:pt x="22835" y="17713"/>
                    <a:pt x="22835" y="11417"/>
                  </a:cubicBezTo>
                  <a:cubicBezTo>
                    <a:pt x="22835" y="5122"/>
                    <a:pt x="17713" y="0"/>
                    <a:pt x="114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3183675" y="2591625"/>
              <a:ext cx="1507075" cy="1717475"/>
            </a:xfrm>
            <a:custGeom>
              <a:avLst/>
              <a:gdLst/>
              <a:ahLst/>
              <a:cxnLst/>
              <a:rect l="l" t="t" r="r" b="b"/>
              <a:pathLst>
                <a:path w="60283" h="68699" extrusionOk="0">
                  <a:moveTo>
                    <a:pt x="30142" y="6460"/>
                  </a:moveTo>
                  <a:lnTo>
                    <a:pt x="50301" y="25803"/>
                  </a:lnTo>
                  <a:lnTo>
                    <a:pt x="10015" y="25803"/>
                  </a:lnTo>
                  <a:lnTo>
                    <a:pt x="30142" y="6460"/>
                  </a:lnTo>
                  <a:close/>
                  <a:moveTo>
                    <a:pt x="33665" y="47659"/>
                  </a:moveTo>
                  <a:lnTo>
                    <a:pt x="33665" y="62598"/>
                  </a:lnTo>
                  <a:lnTo>
                    <a:pt x="26651" y="62598"/>
                  </a:lnTo>
                  <a:lnTo>
                    <a:pt x="26651" y="47659"/>
                  </a:lnTo>
                  <a:close/>
                  <a:moveTo>
                    <a:pt x="46778" y="31936"/>
                  </a:moveTo>
                  <a:lnTo>
                    <a:pt x="46778" y="62598"/>
                  </a:lnTo>
                  <a:lnTo>
                    <a:pt x="39765" y="62598"/>
                  </a:lnTo>
                  <a:lnTo>
                    <a:pt x="39765" y="45734"/>
                  </a:lnTo>
                  <a:cubicBezTo>
                    <a:pt x="39765" y="43418"/>
                    <a:pt x="37873" y="41526"/>
                    <a:pt x="35557" y="41526"/>
                  </a:cubicBezTo>
                  <a:lnTo>
                    <a:pt x="24727" y="41526"/>
                  </a:lnTo>
                  <a:cubicBezTo>
                    <a:pt x="22411" y="41526"/>
                    <a:pt x="20519" y="43418"/>
                    <a:pt x="20519" y="45734"/>
                  </a:cubicBezTo>
                  <a:lnTo>
                    <a:pt x="20519" y="62598"/>
                  </a:lnTo>
                  <a:lnTo>
                    <a:pt x="13506" y="62598"/>
                  </a:lnTo>
                  <a:lnTo>
                    <a:pt x="13506" y="31936"/>
                  </a:lnTo>
                  <a:close/>
                  <a:moveTo>
                    <a:pt x="30142" y="1"/>
                  </a:moveTo>
                  <a:cubicBezTo>
                    <a:pt x="28804" y="1"/>
                    <a:pt x="27532" y="523"/>
                    <a:pt x="26554" y="1436"/>
                  </a:cubicBezTo>
                  <a:lnTo>
                    <a:pt x="1762" y="25249"/>
                  </a:lnTo>
                  <a:cubicBezTo>
                    <a:pt x="458" y="26521"/>
                    <a:pt x="1" y="28119"/>
                    <a:pt x="588" y="29587"/>
                  </a:cubicBezTo>
                  <a:cubicBezTo>
                    <a:pt x="1175" y="31055"/>
                    <a:pt x="2611" y="31936"/>
                    <a:pt x="4437" y="31936"/>
                  </a:cubicBezTo>
                  <a:lnTo>
                    <a:pt x="7406" y="31936"/>
                  </a:lnTo>
                  <a:lnTo>
                    <a:pt x="7406" y="62598"/>
                  </a:lnTo>
                  <a:lnTo>
                    <a:pt x="3393" y="62598"/>
                  </a:lnTo>
                  <a:cubicBezTo>
                    <a:pt x="1730" y="62598"/>
                    <a:pt x="360" y="63968"/>
                    <a:pt x="360" y="65665"/>
                  </a:cubicBezTo>
                  <a:cubicBezTo>
                    <a:pt x="360" y="67328"/>
                    <a:pt x="1730" y="68698"/>
                    <a:pt x="3393" y="68698"/>
                  </a:cubicBezTo>
                  <a:lnTo>
                    <a:pt x="56890" y="68698"/>
                  </a:lnTo>
                  <a:cubicBezTo>
                    <a:pt x="58586" y="68698"/>
                    <a:pt x="59956" y="67328"/>
                    <a:pt x="59956" y="65665"/>
                  </a:cubicBezTo>
                  <a:cubicBezTo>
                    <a:pt x="59956" y="63968"/>
                    <a:pt x="58586" y="62598"/>
                    <a:pt x="56890" y="62598"/>
                  </a:cubicBezTo>
                  <a:lnTo>
                    <a:pt x="52910" y="62598"/>
                  </a:lnTo>
                  <a:lnTo>
                    <a:pt x="52910" y="31936"/>
                  </a:lnTo>
                  <a:lnTo>
                    <a:pt x="55846" y="31936"/>
                  </a:lnTo>
                  <a:cubicBezTo>
                    <a:pt x="57673" y="31936"/>
                    <a:pt x="59108" y="31055"/>
                    <a:pt x="59695" y="29587"/>
                  </a:cubicBezTo>
                  <a:cubicBezTo>
                    <a:pt x="60282" y="28119"/>
                    <a:pt x="59858" y="26521"/>
                    <a:pt x="58521" y="25249"/>
                  </a:cubicBezTo>
                  <a:lnTo>
                    <a:pt x="33730" y="1436"/>
                  </a:lnTo>
                  <a:cubicBezTo>
                    <a:pt x="32784" y="523"/>
                    <a:pt x="31512" y="1"/>
                    <a:pt x="3014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3728450" y="3426700"/>
              <a:ext cx="418350" cy="153350"/>
            </a:xfrm>
            <a:custGeom>
              <a:avLst/>
              <a:gdLst/>
              <a:ahLst/>
              <a:cxnLst/>
              <a:rect l="l" t="t" r="r" b="b"/>
              <a:pathLst>
                <a:path w="16734" h="6134" extrusionOk="0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13668" y="6133"/>
                  </a:lnTo>
                  <a:cubicBezTo>
                    <a:pt x="15364" y="6133"/>
                    <a:pt x="16734" y="4763"/>
                    <a:pt x="16734" y="3067"/>
                  </a:cubicBezTo>
                  <a:cubicBezTo>
                    <a:pt x="16734" y="1371"/>
                    <a:pt x="15364" y="1"/>
                    <a:pt x="1366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190625" y="666250"/>
              <a:ext cx="5219200" cy="4356400"/>
            </a:xfrm>
            <a:custGeom>
              <a:avLst/>
              <a:gdLst/>
              <a:ahLst/>
              <a:cxnLst/>
              <a:rect l="l" t="t" r="r" b="b"/>
              <a:pathLst>
                <a:path w="208768" h="174256" extrusionOk="0">
                  <a:moveTo>
                    <a:pt x="57835" y="24302"/>
                  </a:moveTo>
                  <a:lnTo>
                    <a:pt x="57835" y="50300"/>
                  </a:lnTo>
                  <a:lnTo>
                    <a:pt x="46385" y="50300"/>
                  </a:lnTo>
                  <a:cubicBezTo>
                    <a:pt x="44069" y="47723"/>
                    <a:pt x="40677" y="46092"/>
                    <a:pt x="36926" y="46092"/>
                  </a:cubicBezTo>
                  <a:cubicBezTo>
                    <a:pt x="33174" y="46092"/>
                    <a:pt x="29782" y="47723"/>
                    <a:pt x="27466" y="50300"/>
                  </a:cubicBezTo>
                  <a:lnTo>
                    <a:pt x="15527" y="50300"/>
                  </a:lnTo>
                  <a:lnTo>
                    <a:pt x="15527" y="24302"/>
                  </a:lnTo>
                  <a:close/>
                  <a:moveTo>
                    <a:pt x="84192" y="24302"/>
                  </a:moveTo>
                  <a:cubicBezTo>
                    <a:pt x="84159" y="24726"/>
                    <a:pt x="84159" y="25183"/>
                    <a:pt x="84159" y="25640"/>
                  </a:cubicBezTo>
                  <a:cubicBezTo>
                    <a:pt x="84159" y="30272"/>
                    <a:pt x="85431" y="34838"/>
                    <a:pt x="87813" y="38818"/>
                  </a:cubicBezTo>
                  <a:lnTo>
                    <a:pt x="94108" y="50300"/>
                  </a:lnTo>
                  <a:lnTo>
                    <a:pt x="74830" y="50300"/>
                  </a:lnTo>
                  <a:lnTo>
                    <a:pt x="74830" y="24302"/>
                  </a:lnTo>
                  <a:close/>
                  <a:moveTo>
                    <a:pt x="143854" y="24302"/>
                  </a:moveTo>
                  <a:lnTo>
                    <a:pt x="143854" y="50300"/>
                  </a:lnTo>
                  <a:lnTo>
                    <a:pt x="125652" y="50300"/>
                  </a:lnTo>
                  <a:lnTo>
                    <a:pt x="131915" y="38818"/>
                  </a:lnTo>
                  <a:cubicBezTo>
                    <a:pt x="134296" y="34838"/>
                    <a:pt x="135568" y="30272"/>
                    <a:pt x="135568" y="25640"/>
                  </a:cubicBezTo>
                  <a:cubicBezTo>
                    <a:pt x="135568" y="25183"/>
                    <a:pt x="135568" y="24726"/>
                    <a:pt x="135536" y="24302"/>
                  </a:cubicBezTo>
                  <a:close/>
                  <a:moveTo>
                    <a:pt x="24432" y="56433"/>
                  </a:moveTo>
                  <a:cubicBezTo>
                    <a:pt x="24302" y="57183"/>
                    <a:pt x="24204" y="57999"/>
                    <a:pt x="24204" y="58781"/>
                  </a:cubicBezTo>
                  <a:cubicBezTo>
                    <a:pt x="24204" y="59662"/>
                    <a:pt x="24302" y="60478"/>
                    <a:pt x="24465" y="61293"/>
                  </a:cubicBezTo>
                  <a:lnTo>
                    <a:pt x="15527" y="61293"/>
                  </a:lnTo>
                  <a:lnTo>
                    <a:pt x="15527" y="56433"/>
                  </a:lnTo>
                  <a:close/>
                  <a:moveTo>
                    <a:pt x="36926" y="52192"/>
                  </a:moveTo>
                  <a:cubicBezTo>
                    <a:pt x="40579" y="52192"/>
                    <a:pt x="43515" y="55161"/>
                    <a:pt x="43515" y="58781"/>
                  </a:cubicBezTo>
                  <a:cubicBezTo>
                    <a:pt x="43515" y="62435"/>
                    <a:pt x="40579" y="65403"/>
                    <a:pt x="36926" y="65403"/>
                  </a:cubicBezTo>
                  <a:cubicBezTo>
                    <a:pt x="33272" y="65403"/>
                    <a:pt x="30336" y="62435"/>
                    <a:pt x="30336" y="58781"/>
                  </a:cubicBezTo>
                  <a:cubicBezTo>
                    <a:pt x="30336" y="55161"/>
                    <a:pt x="33272" y="52192"/>
                    <a:pt x="36926" y="52192"/>
                  </a:cubicBezTo>
                  <a:close/>
                  <a:moveTo>
                    <a:pt x="109864" y="6133"/>
                  </a:moveTo>
                  <a:cubicBezTo>
                    <a:pt x="120661" y="6133"/>
                    <a:pt x="129468" y="14875"/>
                    <a:pt x="129468" y="25640"/>
                  </a:cubicBezTo>
                  <a:cubicBezTo>
                    <a:pt x="129468" y="29195"/>
                    <a:pt x="128490" y="32686"/>
                    <a:pt x="126630" y="35719"/>
                  </a:cubicBezTo>
                  <a:cubicBezTo>
                    <a:pt x="126630" y="35752"/>
                    <a:pt x="126598" y="35784"/>
                    <a:pt x="126565" y="35817"/>
                  </a:cubicBezTo>
                  <a:lnTo>
                    <a:pt x="109864" y="66447"/>
                  </a:lnTo>
                  <a:lnTo>
                    <a:pt x="93162" y="35817"/>
                  </a:lnTo>
                  <a:cubicBezTo>
                    <a:pt x="93130" y="35784"/>
                    <a:pt x="93130" y="35752"/>
                    <a:pt x="93097" y="35719"/>
                  </a:cubicBezTo>
                  <a:cubicBezTo>
                    <a:pt x="91238" y="32686"/>
                    <a:pt x="90292" y="29195"/>
                    <a:pt x="90292" y="25640"/>
                  </a:cubicBezTo>
                  <a:cubicBezTo>
                    <a:pt x="90292" y="14875"/>
                    <a:pt x="99067" y="6133"/>
                    <a:pt x="109864" y="6133"/>
                  </a:cubicBezTo>
                  <a:close/>
                  <a:moveTo>
                    <a:pt x="193240" y="36567"/>
                  </a:moveTo>
                  <a:lnTo>
                    <a:pt x="193240" y="82594"/>
                  </a:lnTo>
                  <a:lnTo>
                    <a:pt x="160718" y="82594"/>
                  </a:lnTo>
                  <a:lnTo>
                    <a:pt x="160718" y="36567"/>
                  </a:lnTo>
                  <a:close/>
                  <a:moveTo>
                    <a:pt x="57835" y="67393"/>
                  </a:moveTo>
                  <a:lnTo>
                    <a:pt x="57835" y="116095"/>
                  </a:lnTo>
                  <a:lnTo>
                    <a:pt x="47103" y="116095"/>
                  </a:lnTo>
                  <a:cubicBezTo>
                    <a:pt x="44787" y="112996"/>
                    <a:pt x="41101" y="110973"/>
                    <a:pt x="36926" y="110973"/>
                  </a:cubicBezTo>
                  <a:cubicBezTo>
                    <a:pt x="32750" y="110973"/>
                    <a:pt x="29064" y="112996"/>
                    <a:pt x="26748" y="116095"/>
                  </a:cubicBezTo>
                  <a:lnTo>
                    <a:pt x="15527" y="116095"/>
                  </a:lnTo>
                  <a:lnTo>
                    <a:pt x="15527" y="67393"/>
                  </a:lnTo>
                  <a:lnTo>
                    <a:pt x="27596" y="67393"/>
                  </a:lnTo>
                  <a:cubicBezTo>
                    <a:pt x="29912" y="69937"/>
                    <a:pt x="33240" y="71503"/>
                    <a:pt x="36926" y="71503"/>
                  </a:cubicBezTo>
                  <a:cubicBezTo>
                    <a:pt x="40612" y="71503"/>
                    <a:pt x="43939" y="69937"/>
                    <a:pt x="46288" y="67393"/>
                  </a:cubicBezTo>
                  <a:close/>
                  <a:moveTo>
                    <a:pt x="193240" y="88726"/>
                  </a:moveTo>
                  <a:lnTo>
                    <a:pt x="193240" y="122162"/>
                  </a:lnTo>
                  <a:lnTo>
                    <a:pt x="189260" y="122162"/>
                  </a:lnTo>
                  <a:cubicBezTo>
                    <a:pt x="188021" y="116421"/>
                    <a:pt x="182932" y="112115"/>
                    <a:pt x="176832" y="112115"/>
                  </a:cubicBezTo>
                  <a:cubicBezTo>
                    <a:pt x="170732" y="112115"/>
                    <a:pt x="165644" y="116421"/>
                    <a:pt x="164404" y="122162"/>
                  </a:cubicBezTo>
                  <a:lnTo>
                    <a:pt x="160718" y="122162"/>
                  </a:lnTo>
                  <a:lnTo>
                    <a:pt x="160718" y="88726"/>
                  </a:lnTo>
                  <a:close/>
                  <a:moveTo>
                    <a:pt x="24302" y="122227"/>
                  </a:moveTo>
                  <a:cubicBezTo>
                    <a:pt x="24237" y="122716"/>
                    <a:pt x="24204" y="123206"/>
                    <a:pt x="24204" y="123695"/>
                  </a:cubicBezTo>
                  <a:cubicBezTo>
                    <a:pt x="24204" y="124641"/>
                    <a:pt x="24302" y="125554"/>
                    <a:pt x="24498" y="126435"/>
                  </a:cubicBezTo>
                  <a:lnTo>
                    <a:pt x="15527" y="126435"/>
                  </a:lnTo>
                  <a:lnTo>
                    <a:pt x="15527" y="122227"/>
                  </a:lnTo>
                  <a:close/>
                  <a:moveTo>
                    <a:pt x="36926" y="117106"/>
                  </a:moveTo>
                  <a:cubicBezTo>
                    <a:pt x="40579" y="117106"/>
                    <a:pt x="43515" y="120074"/>
                    <a:pt x="43515" y="123695"/>
                  </a:cubicBezTo>
                  <a:cubicBezTo>
                    <a:pt x="43515" y="127348"/>
                    <a:pt x="40579" y="130317"/>
                    <a:pt x="36926" y="130317"/>
                  </a:cubicBezTo>
                  <a:cubicBezTo>
                    <a:pt x="33272" y="130317"/>
                    <a:pt x="30336" y="127348"/>
                    <a:pt x="30336" y="123695"/>
                  </a:cubicBezTo>
                  <a:cubicBezTo>
                    <a:pt x="30336" y="120074"/>
                    <a:pt x="33272" y="117106"/>
                    <a:pt x="36926" y="117106"/>
                  </a:cubicBezTo>
                  <a:close/>
                  <a:moveTo>
                    <a:pt x="176832" y="118247"/>
                  </a:moveTo>
                  <a:cubicBezTo>
                    <a:pt x="180486" y="118247"/>
                    <a:pt x="183421" y="121216"/>
                    <a:pt x="183421" y="124837"/>
                  </a:cubicBezTo>
                  <a:cubicBezTo>
                    <a:pt x="183421" y="128490"/>
                    <a:pt x="180486" y="131458"/>
                    <a:pt x="176832" y="131458"/>
                  </a:cubicBezTo>
                  <a:cubicBezTo>
                    <a:pt x="173211" y="131458"/>
                    <a:pt x="170243" y="128490"/>
                    <a:pt x="170243" y="124837"/>
                  </a:cubicBezTo>
                  <a:cubicBezTo>
                    <a:pt x="170243" y="121216"/>
                    <a:pt x="173211" y="118247"/>
                    <a:pt x="176832" y="118247"/>
                  </a:cubicBezTo>
                  <a:close/>
                  <a:moveTo>
                    <a:pt x="57835" y="132568"/>
                  </a:moveTo>
                  <a:lnTo>
                    <a:pt x="57835" y="158696"/>
                  </a:lnTo>
                  <a:lnTo>
                    <a:pt x="15527" y="158696"/>
                  </a:lnTo>
                  <a:lnTo>
                    <a:pt x="15527" y="132568"/>
                  </a:lnTo>
                  <a:lnTo>
                    <a:pt x="27825" y="132568"/>
                  </a:lnTo>
                  <a:cubicBezTo>
                    <a:pt x="30141" y="134949"/>
                    <a:pt x="33370" y="136417"/>
                    <a:pt x="36926" y="136417"/>
                  </a:cubicBezTo>
                  <a:cubicBezTo>
                    <a:pt x="40514" y="136417"/>
                    <a:pt x="43711" y="134949"/>
                    <a:pt x="46027" y="132568"/>
                  </a:cubicBezTo>
                  <a:close/>
                  <a:moveTo>
                    <a:pt x="68697" y="24302"/>
                  </a:moveTo>
                  <a:lnTo>
                    <a:pt x="68697" y="51344"/>
                  </a:lnTo>
                  <a:cubicBezTo>
                    <a:pt x="68697" y="54149"/>
                    <a:pt x="70981" y="56433"/>
                    <a:pt x="73786" y="56433"/>
                  </a:cubicBezTo>
                  <a:lnTo>
                    <a:pt x="97436" y="56433"/>
                  </a:lnTo>
                  <a:lnTo>
                    <a:pt x="100078" y="61293"/>
                  </a:lnTo>
                  <a:lnTo>
                    <a:pt x="73786" y="61293"/>
                  </a:lnTo>
                  <a:cubicBezTo>
                    <a:pt x="70981" y="61293"/>
                    <a:pt x="68697" y="63577"/>
                    <a:pt x="68697" y="66382"/>
                  </a:cubicBezTo>
                  <a:lnTo>
                    <a:pt x="68697" y="158696"/>
                  </a:lnTo>
                  <a:lnTo>
                    <a:pt x="63935" y="158696"/>
                  </a:lnTo>
                  <a:lnTo>
                    <a:pt x="63935" y="131556"/>
                  </a:lnTo>
                  <a:cubicBezTo>
                    <a:pt x="63935" y="128751"/>
                    <a:pt x="61652" y="126435"/>
                    <a:pt x="58846" y="126435"/>
                  </a:cubicBezTo>
                  <a:lnTo>
                    <a:pt x="49354" y="126435"/>
                  </a:lnTo>
                  <a:cubicBezTo>
                    <a:pt x="49550" y="125554"/>
                    <a:pt x="49647" y="124641"/>
                    <a:pt x="49647" y="123695"/>
                  </a:cubicBezTo>
                  <a:cubicBezTo>
                    <a:pt x="49647" y="123206"/>
                    <a:pt x="49615" y="122716"/>
                    <a:pt x="49550" y="122227"/>
                  </a:cubicBezTo>
                  <a:lnTo>
                    <a:pt x="58846" y="122227"/>
                  </a:lnTo>
                  <a:cubicBezTo>
                    <a:pt x="61652" y="122227"/>
                    <a:pt x="63935" y="119944"/>
                    <a:pt x="63935" y="117138"/>
                  </a:cubicBezTo>
                  <a:lnTo>
                    <a:pt x="63935" y="66382"/>
                  </a:lnTo>
                  <a:cubicBezTo>
                    <a:pt x="63935" y="63577"/>
                    <a:pt x="61652" y="61293"/>
                    <a:pt x="58846" y="61293"/>
                  </a:cubicBezTo>
                  <a:lnTo>
                    <a:pt x="49386" y="61293"/>
                  </a:lnTo>
                  <a:cubicBezTo>
                    <a:pt x="49550" y="60478"/>
                    <a:pt x="49647" y="59662"/>
                    <a:pt x="49647" y="58781"/>
                  </a:cubicBezTo>
                  <a:cubicBezTo>
                    <a:pt x="49647" y="57999"/>
                    <a:pt x="49550" y="57183"/>
                    <a:pt x="49419" y="56433"/>
                  </a:cubicBezTo>
                  <a:lnTo>
                    <a:pt x="58846" y="56433"/>
                  </a:lnTo>
                  <a:cubicBezTo>
                    <a:pt x="61652" y="56433"/>
                    <a:pt x="63935" y="54149"/>
                    <a:pt x="63935" y="51344"/>
                  </a:cubicBezTo>
                  <a:lnTo>
                    <a:pt x="63935" y="24302"/>
                  </a:lnTo>
                  <a:close/>
                  <a:moveTo>
                    <a:pt x="154618" y="24302"/>
                  </a:moveTo>
                  <a:lnTo>
                    <a:pt x="154618" y="158696"/>
                  </a:lnTo>
                  <a:lnTo>
                    <a:pt x="149986" y="158696"/>
                  </a:lnTo>
                  <a:lnTo>
                    <a:pt x="149986" y="123760"/>
                  </a:lnTo>
                  <a:cubicBezTo>
                    <a:pt x="149986" y="122064"/>
                    <a:pt x="148616" y="120694"/>
                    <a:pt x="146920" y="120694"/>
                  </a:cubicBezTo>
                  <a:cubicBezTo>
                    <a:pt x="145224" y="120694"/>
                    <a:pt x="143854" y="122064"/>
                    <a:pt x="143854" y="123760"/>
                  </a:cubicBezTo>
                  <a:lnTo>
                    <a:pt x="143854" y="158696"/>
                  </a:lnTo>
                  <a:lnTo>
                    <a:pt x="74830" y="158696"/>
                  </a:lnTo>
                  <a:lnTo>
                    <a:pt x="74830" y="67393"/>
                  </a:lnTo>
                  <a:lnTo>
                    <a:pt x="103438" y="67393"/>
                  </a:lnTo>
                  <a:lnTo>
                    <a:pt x="105427" y="71079"/>
                  </a:lnTo>
                  <a:cubicBezTo>
                    <a:pt x="106308" y="72710"/>
                    <a:pt x="108004" y="73721"/>
                    <a:pt x="109864" y="73721"/>
                  </a:cubicBezTo>
                  <a:cubicBezTo>
                    <a:pt x="111723" y="73721"/>
                    <a:pt x="113419" y="72710"/>
                    <a:pt x="114300" y="71079"/>
                  </a:cubicBezTo>
                  <a:lnTo>
                    <a:pt x="116322" y="67393"/>
                  </a:lnTo>
                  <a:lnTo>
                    <a:pt x="143854" y="67393"/>
                  </a:lnTo>
                  <a:lnTo>
                    <a:pt x="143854" y="109277"/>
                  </a:lnTo>
                  <a:cubicBezTo>
                    <a:pt x="143854" y="110973"/>
                    <a:pt x="145224" y="112343"/>
                    <a:pt x="146920" y="112343"/>
                  </a:cubicBezTo>
                  <a:cubicBezTo>
                    <a:pt x="148616" y="112343"/>
                    <a:pt x="149986" y="110973"/>
                    <a:pt x="149986" y="109277"/>
                  </a:cubicBezTo>
                  <a:lnTo>
                    <a:pt x="149986" y="66382"/>
                  </a:lnTo>
                  <a:cubicBezTo>
                    <a:pt x="149986" y="63577"/>
                    <a:pt x="147703" y="61293"/>
                    <a:pt x="144897" y="61293"/>
                  </a:cubicBezTo>
                  <a:lnTo>
                    <a:pt x="119650" y="61293"/>
                  </a:lnTo>
                  <a:lnTo>
                    <a:pt x="122292" y="56433"/>
                  </a:lnTo>
                  <a:lnTo>
                    <a:pt x="144897" y="56433"/>
                  </a:lnTo>
                  <a:cubicBezTo>
                    <a:pt x="147703" y="56433"/>
                    <a:pt x="149986" y="54149"/>
                    <a:pt x="149986" y="51344"/>
                  </a:cubicBezTo>
                  <a:lnTo>
                    <a:pt x="149986" y="24302"/>
                  </a:lnTo>
                  <a:close/>
                  <a:moveTo>
                    <a:pt x="193240" y="128262"/>
                  </a:moveTo>
                  <a:lnTo>
                    <a:pt x="193240" y="158696"/>
                  </a:lnTo>
                  <a:lnTo>
                    <a:pt x="160718" y="158696"/>
                  </a:lnTo>
                  <a:lnTo>
                    <a:pt x="160718" y="128262"/>
                  </a:lnTo>
                  <a:lnTo>
                    <a:pt x="164600" y="128262"/>
                  </a:lnTo>
                  <a:cubicBezTo>
                    <a:pt x="166100" y="133611"/>
                    <a:pt x="171026" y="137558"/>
                    <a:pt x="176832" y="137558"/>
                  </a:cubicBezTo>
                  <a:cubicBezTo>
                    <a:pt x="182671" y="137558"/>
                    <a:pt x="187564" y="133611"/>
                    <a:pt x="189065" y="128262"/>
                  </a:cubicBezTo>
                  <a:close/>
                  <a:moveTo>
                    <a:pt x="109864" y="0"/>
                  </a:moveTo>
                  <a:cubicBezTo>
                    <a:pt x="102198" y="0"/>
                    <a:pt x="95283" y="3393"/>
                    <a:pt x="90585" y="8710"/>
                  </a:cubicBezTo>
                  <a:lnTo>
                    <a:pt x="5089" y="8710"/>
                  </a:lnTo>
                  <a:cubicBezTo>
                    <a:pt x="2283" y="8710"/>
                    <a:pt x="0" y="10993"/>
                    <a:pt x="0" y="13831"/>
                  </a:cubicBezTo>
                  <a:lnTo>
                    <a:pt x="0" y="169167"/>
                  </a:lnTo>
                  <a:cubicBezTo>
                    <a:pt x="0" y="171972"/>
                    <a:pt x="2283" y="174256"/>
                    <a:pt x="5089" y="174256"/>
                  </a:cubicBezTo>
                  <a:lnTo>
                    <a:pt x="45864" y="174256"/>
                  </a:lnTo>
                  <a:cubicBezTo>
                    <a:pt x="47560" y="174256"/>
                    <a:pt x="48930" y="172886"/>
                    <a:pt x="48930" y="171222"/>
                  </a:cubicBezTo>
                  <a:cubicBezTo>
                    <a:pt x="48930" y="169526"/>
                    <a:pt x="47560" y="168156"/>
                    <a:pt x="45864" y="168156"/>
                  </a:cubicBezTo>
                  <a:lnTo>
                    <a:pt x="6100" y="168156"/>
                  </a:lnTo>
                  <a:lnTo>
                    <a:pt x="6100" y="14842"/>
                  </a:lnTo>
                  <a:lnTo>
                    <a:pt x="86573" y="14842"/>
                  </a:lnTo>
                  <a:cubicBezTo>
                    <a:pt x="86051" y="15919"/>
                    <a:pt x="85627" y="17028"/>
                    <a:pt x="85268" y="18170"/>
                  </a:cubicBezTo>
                  <a:lnTo>
                    <a:pt x="14516" y="18170"/>
                  </a:lnTo>
                  <a:cubicBezTo>
                    <a:pt x="11711" y="18170"/>
                    <a:pt x="9427" y="20453"/>
                    <a:pt x="9427" y="23291"/>
                  </a:cubicBezTo>
                  <a:lnTo>
                    <a:pt x="9427" y="159707"/>
                  </a:lnTo>
                  <a:cubicBezTo>
                    <a:pt x="9427" y="162513"/>
                    <a:pt x="11711" y="164796"/>
                    <a:pt x="14516" y="164796"/>
                  </a:cubicBezTo>
                  <a:lnTo>
                    <a:pt x="194251" y="164796"/>
                  </a:lnTo>
                  <a:cubicBezTo>
                    <a:pt x="197057" y="164796"/>
                    <a:pt x="199340" y="162513"/>
                    <a:pt x="199340" y="159707"/>
                  </a:cubicBezTo>
                  <a:lnTo>
                    <a:pt x="199340" y="23291"/>
                  </a:lnTo>
                  <a:cubicBezTo>
                    <a:pt x="199340" y="20453"/>
                    <a:pt x="197057" y="18170"/>
                    <a:pt x="194251" y="18170"/>
                  </a:cubicBezTo>
                  <a:lnTo>
                    <a:pt x="187140" y="18170"/>
                  </a:lnTo>
                  <a:cubicBezTo>
                    <a:pt x="185477" y="18170"/>
                    <a:pt x="184107" y="19540"/>
                    <a:pt x="184107" y="21236"/>
                  </a:cubicBezTo>
                  <a:cubicBezTo>
                    <a:pt x="184107" y="22932"/>
                    <a:pt x="185477" y="24302"/>
                    <a:pt x="187140" y="24302"/>
                  </a:cubicBezTo>
                  <a:lnTo>
                    <a:pt x="193240" y="24302"/>
                  </a:lnTo>
                  <a:lnTo>
                    <a:pt x="193240" y="30435"/>
                  </a:lnTo>
                  <a:lnTo>
                    <a:pt x="160718" y="30435"/>
                  </a:lnTo>
                  <a:lnTo>
                    <a:pt x="160718" y="24302"/>
                  </a:lnTo>
                  <a:lnTo>
                    <a:pt x="172494" y="24302"/>
                  </a:lnTo>
                  <a:cubicBezTo>
                    <a:pt x="174157" y="24302"/>
                    <a:pt x="175527" y="22932"/>
                    <a:pt x="175527" y="21236"/>
                  </a:cubicBezTo>
                  <a:cubicBezTo>
                    <a:pt x="175527" y="19540"/>
                    <a:pt x="174157" y="18170"/>
                    <a:pt x="172494" y="18170"/>
                  </a:cubicBezTo>
                  <a:lnTo>
                    <a:pt x="134459" y="18170"/>
                  </a:lnTo>
                  <a:cubicBezTo>
                    <a:pt x="134100" y="17028"/>
                    <a:pt x="133676" y="15919"/>
                    <a:pt x="133187" y="14842"/>
                  </a:cubicBezTo>
                  <a:lnTo>
                    <a:pt x="202667" y="14842"/>
                  </a:lnTo>
                  <a:lnTo>
                    <a:pt x="202667" y="168156"/>
                  </a:lnTo>
                  <a:lnTo>
                    <a:pt x="60347" y="168156"/>
                  </a:lnTo>
                  <a:cubicBezTo>
                    <a:pt x="58651" y="168156"/>
                    <a:pt x="57280" y="169526"/>
                    <a:pt x="57280" y="171222"/>
                  </a:cubicBezTo>
                  <a:cubicBezTo>
                    <a:pt x="57280" y="172886"/>
                    <a:pt x="58651" y="174256"/>
                    <a:pt x="60347" y="174256"/>
                  </a:cubicBezTo>
                  <a:lnTo>
                    <a:pt x="203678" y="174256"/>
                  </a:lnTo>
                  <a:cubicBezTo>
                    <a:pt x="206484" y="174256"/>
                    <a:pt x="208767" y="171972"/>
                    <a:pt x="208767" y="169167"/>
                  </a:cubicBezTo>
                  <a:lnTo>
                    <a:pt x="208767" y="13831"/>
                  </a:lnTo>
                  <a:cubicBezTo>
                    <a:pt x="208767" y="10993"/>
                    <a:pt x="206484" y="8710"/>
                    <a:pt x="203678" y="8710"/>
                  </a:cubicBezTo>
                  <a:lnTo>
                    <a:pt x="129175" y="8710"/>
                  </a:lnTo>
                  <a:cubicBezTo>
                    <a:pt x="124445" y="3393"/>
                    <a:pt x="117562" y="0"/>
                    <a:pt x="10986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3" name="Google Shape;2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593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DATA PREPARATION</a:t>
            </a:r>
            <a:endParaRPr/>
          </a:p>
        </p:txBody>
      </p:sp>
      <p:cxnSp>
        <p:nvCxnSpPr>
          <p:cNvPr id="249" name="Google Shape;249;p5"/>
          <p:cNvCxnSpPr/>
          <p:nvPr/>
        </p:nvCxnSpPr>
        <p:spPr>
          <a:xfrm rot="10800000">
            <a:off x="719950" y="2419509"/>
            <a:ext cx="8433900" cy="0"/>
          </a:xfrm>
          <a:prstGeom prst="straightConnector1">
            <a:avLst/>
          </a:prstGeom>
          <a:noFill/>
          <a:ln w="762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5"/>
          <p:cNvSpPr/>
          <p:nvPr/>
        </p:nvSpPr>
        <p:spPr>
          <a:xfrm>
            <a:off x="842963" y="3335031"/>
            <a:ext cx="2538312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Renaming columns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5778950" y="3335031"/>
            <a:ext cx="2679250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Creating dummies</a:t>
            </a:r>
            <a:endParaRPr sz="2400" b="1" i="0" u="none" strike="noStrike" cap="non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52" name="Google Shape;252;p5"/>
          <p:cNvCxnSpPr>
            <a:stCxn id="250" idx="3"/>
            <a:endCxn id="251" idx="1"/>
          </p:cNvCxnSpPr>
          <p:nvPr/>
        </p:nvCxnSpPr>
        <p:spPr>
          <a:xfrm>
            <a:off x="3381275" y="3539181"/>
            <a:ext cx="23976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5"/>
          <p:cNvCxnSpPr>
            <a:stCxn id="251" idx="3"/>
          </p:cNvCxnSpPr>
          <p:nvPr/>
        </p:nvCxnSpPr>
        <p:spPr>
          <a:xfrm>
            <a:off x="8458200" y="3539181"/>
            <a:ext cx="6885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5"/>
          <p:cNvSpPr txBox="1">
            <a:spLocks noGrp="1"/>
          </p:cNvSpPr>
          <p:nvPr>
            <p:ph type="subTitle" idx="4"/>
          </p:nvPr>
        </p:nvSpPr>
        <p:spPr>
          <a:xfrm>
            <a:off x="6005725" y="3789151"/>
            <a:ext cx="22257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For furniture and animal acceptance features</a:t>
            </a:r>
            <a:endParaRPr/>
          </a:p>
        </p:txBody>
      </p:sp>
      <p:pic>
        <p:nvPicPr>
          <p:cNvPr id="255" name="Google Shape;25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50" y="978725"/>
            <a:ext cx="8400451" cy="13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VISUALIZATION</a:t>
            </a:r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body" idx="4294967295"/>
          </p:nvPr>
        </p:nvSpPr>
        <p:spPr>
          <a:xfrm>
            <a:off x="1608250" y="3969775"/>
            <a:ext cx="47628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The cities in our dataset seems to be very different in terms: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Amount of rent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Average area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Number of house available</a:t>
            </a:r>
            <a:endParaRPr/>
          </a:p>
        </p:txBody>
      </p:sp>
      <p:pic>
        <p:nvPicPr>
          <p:cNvPr id="263" name="Google Shape;2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938" y="1173725"/>
            <a:ext cx="3904024" cy="279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50" y="1180434"/>
            <a:ext cx="3904000" cy="278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VISUALIZATION</a:t>
            </a:r>
            <a:endParaRPr/>
          </a:p>
        </p:txBody>
      </p:sp>
      <p:sp>
        <p:nvSpPr>
          <p:cNvPr id="271" name="Google Shape;271;p6"/>
          <p:cNvSpPr txBox="1">
            <a:spLocks noGrp="1"/>
          </p:cNvSpPr>
          <p:nvPr>
            <p:ph type="body" idx="4294967295"/>
          </p:nvPr>
        </p:nvSpPr>
        <p:spPr>
          <a:xfrm>
            <a:off x="5752587" y="2263550"/>
            <a:ext cx="23859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fr-FR"/>
              <a:t>Mercury is the closest planet to the Sun and the smallest one in the Solar System—it’s only a bit larger than our Moon</a:t>
            </a:r>
            <a:endParaRPr/>
          </a:p>
        </p:txBody>
      </p:sp>
      <p:pic>
        <p:nvPicPr>
          <p:cNvPr id="272" name="Google Shape;2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2591"/>
            <a:ext cx="9144000" cy="443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MODELLING</a:t>
            </a:r>
            <a:endParaRPr/>
          </a:p>
        </p:txBody>
      </p:sp>
      <p:sp>
        <p:nvSpPr>
          <p:cNvPr id="279" name="Google Shape;279;p8"/>
          <p:cNvSpPr txBox="1">
            <a:spLocks noGrp="1"/>
          </p:cNvSpPr>
          <p:nvPr>
            <p:ph type="body" idx="4294967295"/>
          </p:nvPr>
        </p:nvSpPr>
        <p:spPr>
          <a:xfrm>
            <a:off x="5056095" y="909637"/>
            <a:ext cx="3379246" cy="423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First </a:t>
            </a:r>
            <a:r>
              <a:rPr lang="fr-FR" dirty="0" err="1"/>
              <a:t>attempt</a:t>
            </a:r>
            <a:r>
              <a:rPr lang="fr-FR" dirty="0"/>
              <a:t> of </a:t>
            </a:r>
            <a:r>
              <a:rPr lang="fr-FR" dirty="0" err="1"/>
              <a:t>modelling</a:t>
            </a:r>
            <a:r>
              <a:rPr lang="fr-FR" dirty="0"/>
              <a:t> the </a:t>
            </a:r>
            <a:r>
              <a:rPr lang="fr-FR" dirty="0" err="1"/>
              <a:t>dataset</a:t>
            </a:r>
            <a:r>
              <a:rPr lang="fr-FR" dirty="0"/>
              <a:t> lead us to </a:t>
            </a:r>
            <a:r>
              <a:rPr lang="fr-FR" dirty="0" err="1"/>
              <a:t>this</a:t>
            </a:r>
            <a:r>
              <a:rPr lang="fr-FR" dirty="0"/>
              <a:t> graph of the </a:t>
            </a:r>
            <a:r>
              <a:rPr lang="fr-FR" dirty="0" err="1"/>
              <a:t>predicted</a:t>
            </a:r>
            <a:r>
              <a:rPr lang="fr-FR" dirty="0"/>
              <a:t> </a:t>
            </a:r>
            <a:r>
              <a:rPr lang="fr-FR" dirty="0" err="1"/>
              <a:t>rent</a:t>
            </a:r>
            <a:r>
              <a:rPr lang="fr-FR" dirty="0"/>
              <a:t> </a:t>
            </a:r>
            <a:r>
              <a:rPr lang="fr-FR" dirty="0" err="1"/>
              <a:t>cost</a:t>
            </a:r>
            <a:endParaRPr dirty="0"/>
          </a:p>
          <a:p>
            <a:pPr marL="285750" lvl="0" indent="-196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The </a:t>
            </a:r>
            <a:r>
              <a:rPr lang="fr-FR" dirty="0" err="1"/>
              <a:t>predicted</a:t>
            </a:r>
            <a:r>
              <a:rPr lang="fr-FR" dirty="0"/>
              <a:t> </a:t>
            </a:r>
            <a:r>
              <a:rPr lang="fr-FR" dirty="0" err="1"/>
              <a:t>rent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follow a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.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The </a:t>
            </a:r>
            <a:r>
              <a:rPr lang="fr-FR" dirty="0" err="1"/>
              <a:t>disparity</a:t>
            </a:r>
            <a:r>
              <a:rPr lang="fr-FR" dirty="0"/>
              <a:t> of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rent</a:t>
            </a:r>
            <a:r>
              <a:rPr lang="fr-FR" dirty="0"/>
              <a:t> </a:t>
            </a:r>
            <a:r>
              <a:rPr lang="fr-FR" dirty="0" err="1"/>
              <a:t>amount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cities</a:t>
            </a:r>
            <a:r>
              <a:rPr lang="fr-FR" dirty="0"/>
              <a:t> can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gap.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fr-FR" b="1" dirty="0" err="1"/>
              <a:t>Seperate</a:t>
            </a:r>
            <a:r>
              <a:rPr lang="fr-FR" b="1" dirty="0"/>
              <a:t> the </a:t>
            </a:r>
            <a:r>
              <a:rPr lang="fr-FR" b="1" dirty="0" err="1"/>
              <a:t>study</a:t>
            </a:r>
            <a:r>
              <a:rPr lang="fr-FR" b="1" dirty="0"/>
              <a:t> of </a:t>
            </a:r>
            <a:r>
              <a:rPr lang="fr-FR" b="1" dirty="0" err="1"/>
              <a:t>dataset</a:t>
            </a:r>
            <a:r>
              <a:rPr lang="fr-FR" b="1" dirty="0"/>
              <a:t> by </a:t>
            </a:r>
            <a:r>
              <a:rPr lang="fr-FR" b="1" dirty="0" err="1"/>
              <a:t>cities</a:t>
            </a:r>
            <a:r>
              <a:rPr lang="fr-FR" b="1" dirty="0"/>
              <a:t>.</a:t>
            </a:r>
            <a:endParaRPr dirty="0"/>
          </a:p>
        </p:txBody>
      </p:sp>
      <p:pic>
        <p:nvPicPr>
          <p:cNvPr id="280" name="Google Shape;28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09637"/>
            <a:ext cx="5056093" cy="42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>
            <a:spLocks noGrp="1"/>
          </p:cNvSpPr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STUDY CITY: CAMPINAS</a:t>
            </a:r>
            <a:endParaRPr/>
          </a:p>
        </p:txBody>
      </p:sp>
      <p:sp>
        <p:nvSpPr>
          <p:cNvPr id="287" name="Google Shape;287;p9"/>
          <p:cNvSpPr txBox="1">
            <a:spLocks noGrp="1"/>
          </p:cNvSpPr>
          <p:nvPr>
            <p:ph type="body" idx="4294967295"/>
          </p:nvPr>
        </p:nvSpPr>
        <p:spPr>
          <a:xfrm>
            <a:off x="4351019" y="2228970"/>
            <a:ext cx="3991200" cy="28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The regression that we are looking for, is the linear regression.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We are using OLS model to do our modelling.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Based on this model, we can deduce that the rent price in campinas depends specially on: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number of bathrooms 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Parking spaces</a:t>
            </a:r>
            <a:endParaRPr/>
          </a:p>
          <a:p>
            <a:pPr marL="742950" lvl="1" indent="-2857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furnishing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pic>
        <p:nvPicPr>
          <p:cNvPr id="288" name="Google Shape;2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424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al Estate Listing by Slidesgo">
  <a:themeElements>
    <a:clrScheme name="Simple Light">
      <a:dk1>
        <a:srgbClr val="D85931"/>
      </a:dk1>
      <a:lt1>
        <a:srgbClr val="0E2A47"/>
      </a:lt1>
      <a:dk2>
        <a:srgbClr val="F3F3F3"/>
      </a:dk2>
      <a:lt2>
        <a:srgbClr val="D85931"/>
      </a:lt2>
      <a:accent1>
        <a:srgbClr val="0E2A47"/>
      </a:accent1>
      <a:accent2>
        <a:srgbClr val="F3F3F3"/>
      </a:accent2>
      <a:accent3>
        <a:srgbClr val="D85931"/>
      </a:accent3>
      <a:accent4>
        <a:srgbClr val="0E2A47"/>
      </a:accent4>
      <a:accent5>
        <a:srgbClr val="F3F3F3"/>
      </a:accent5>
      <a:accent6>
        <a:srgbClr val="D8593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1040</Words>
  <Application>Microsoft Office PowerPoint</Application>
  <PresentationFormat>Affichage à l'écran (16:9)</PresentationFormat>
  <Paragraphs>182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Catamaran ExtraLight</vt:lpstr>
      <vt:lpstr>Roboto Condensed</vt:lpstr>
      <vt:lpstr>Catamaran</vt:lpstr>
      <vt:lpstr>Arial</vt:lpstr>
      <vt:lpstr>Catamaran Light</vt:lpstr>
      <vt:lpstr>Josefin Slab SemiBold</vt:lpstr>
      <vt:lpstr>Real Estate Listing by Slidesgo</vt:lpstr>
      <vt:lpstr>Brazilian House Rent price </vt:lpstr>
      <vt:lpstr>01. Introduction</vt:lpstr>
      <vt:lpstr>Context</vt:lpstr>
      <vt:lpstr>PROCESS</vt:lpstr>
      <vt:lpstr>DATA PREPARATION</vt:lpstr>
      <vt:lpstr>VISUALIZATION</vt:lpstr>
      <vt:lpstr>VISUALIZATION</vt:lpstr>
      <vt:lpstr>MODELLING</vt:lpstr>
      <vt:lpstr>STUDY CITY: CAMPINAS</vt:lpstr>
      <vt:lpstr>CHECKING ASSUMPTIONS</vt:lpstr>
      <vt:lpstr>CHECKING ASSUMPTIONS</vt:lpstr>
      <vt:lpstr>CHECKING ASSUMPTIONS</vt:lpstr>
      <vt:lpstr>CHECKING ASSUMPTIONS</vt:lpstr>
      <vt:lpstr>CHECKING ASSUMPTIONS</vt:lpstr>
      <vt:lpstr>CONCLUSION STUDY CAMPINAS CITY</vt:lpstr>
      <vt:lpstr>QUICK COMPARAISON OUTLIERS VS. WITHOUT OUTLIERS  </vt:lpstr>
      <vt:lpstr>STUDY CITY: SAO PAULO MODEL </vt:lpstr>
      <vt:lpstr>SAU PAULO - CHECKING ASSUMPTIONS</vt:lpstr>
      <vt:lpstr>SAU PAULO - CHECKING ASSUMPTIONS</vt:lpstr>
      <vt:lpstr>SAU PAULO - CHECKING ASSUMPTIONS</vt:lpstr>
      <vt:lpstr>SAU PAULO - CHECKING ASSUMPTIONS</vt:lpstr>
      <vt:lpstr>CONCLUSION STUDY SAO PAULO CITY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Brazilian House Rent price </dc:title>
  <cp:lastModifiedBy>Safa Eladib</cp:lastModifiedBy>
  <cp:revision>4</cp:revision>
  <dcterms:modified xsi:type="dcterms:W3CDTF">2020-05-04T15:07:14Z</dcterms:modified>
</cp:coreProperties>
</file>